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58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</p:sldIdLst>
  <p:sldSz cx="9144000" cy="6858000" type="screen4x3"/>
  <p:notesSz cx="6858000" cy="91440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16" autoAdjust="0"/>
    <p:restoredTop sz="90929"/>
  </p:normalViewPr>
  <p:slideViewPr>
    <p:cSldViewPr snapToObjects="1">
      <p:cViewPr>
        <p:scale>
          <a:sx n="60" d="100"/>
          <a:sy n="60" d="100"/>
        </p:scale>
        <p:origin x="-1434" y="-132"/>
      </p:cViewPr>
      <p:guideLst>
        <p:guide orient="horz" pos="1344"/>
        <p:guide pos="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19.xml"/><Relationship Id="rId18" Type="http://schemas.openxmlformats.org/officeDocument/2006/relationships/slide" Target="slides/slide29.xml"/><Relationship Id="rId26" Type="http://schemas.openxmlformats.org/officeDocument/2006/relationships/slide" Target="slides/slide39.xml"/><Relationship Id="rId3" Type="http://schemas.openxmlformats.org/officeDocument/2006/relationships/slide" Target="slides/slide6.xml"/><Relationship Id="rId21" Type="http://schemas.openxmlformats.org/officeDocument/2006/relationships/slide" Target="slides/slide33.xml"/><Relationship Id="rId34" Type="http://schemas.openxmlformats.org/officeDocument/2006/relationships/slide" Target="slides/slide50.xml"/><Relationship Id="rId7" Type="http://schemas.openxmlformats.org/officeDocument/2006/relationships/slide" Target="slides/slide13.xml"/><Relationship Id="rId12" Type="http://schemas.openxmlformats.org/officeDocument/2006/relationships/slide" Target="slides/slide18.xml"/><Relationship Id="rId17" Type="http://schemas.openxmlformats.org/officeDocument/2006/relationships/slide" Target="slides/slide28.xml"/><Relationship Id="rId25" Type="http://schemas.openxmlformats.org/officeDocument/2006/relationships/slide" Target="slides/slide38.xml"/><Relationship Id="rId33" Type="http://schemas.openxmlformats.org/officeDocument/2006/relationships/slide" Target="slides/slide47.xml"/><Relationship Id="rId38" Type="http://schemas.openxmlformats.org/officeDocument/2006/relationships/slide" Target="slides/slide56.xml"/><Relationship Id="rId2" Type="http://schemas.openxmlformats.org/officeDocument/2006/relationships/slide" Target="slides/slide5.xml"/><Relationship Id="rId16" Type="http://schemas.openxmlformats.org/officeDocument/2006/relationships/slide" Target="slides/slide26.xml"/><Relationship Id="rId20" Type="http://schemas.openxmlformats.org/officeDocument/2006/relationships/slide" Target="slides/slide32.xml"/><Relationship Id="rId29" Type="http://schemas.openxmlformats.org/officeDocument/2006/relationships/slide" Target="slides/slide42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11" Type="http://schemas.openxmlformats.org/officeDocument/2006/relationships/slide" Target="slides/slide17.xml"/><Relationship Id="rId24" Type="http://schemas.openxmlformats.org/officeDocument/2006/relationships/slide" Target="slides/slide37.xml"/><Relationship Id="rId32" Type="http://schemas.openxmlformats.org/officeDocument/2006/relationships/slide" Target="slides/slide45.xml"/><Relationship Id="rId37" Type="http://schemas.openxmlformats.org/officeDocument/2006/relationships/slide" Target="slides/slide54.xml"/><Relationship Id="rId5" Type="http://schemas.openxmlformats.org/officeDocument/2006/relationships/slide" Target="slides/slide11.xml"/><Relationship Id="rId15" Type="http://schemas.openxmlformats.org/officeDocument/2006/relationships/slide" Target="slides/slide22.xml"/><Relationship Id="rId23" Type="http://schemas.openxmlformats.org/officeDocument/2006/relationships/slide" Target="slides/slide36.xml"/><Relationship Id="rId28" Type="http://schemas.openxmlformats.org/officeDocument/2006/relationships/slide" Target="slides/slide41.xml"/><Relationship Id="rId36" Type="http://schemas.openxmlformats.org/officeDocument/2006/relationships/slide" Target="slides/slide53.xml"/><Relationship Id="rId10" Type="http://schemas.openxmlformats.org/officeDocument/2006/relationships/slide" Target="slides/slide16.xml"/><Relationship Id="rId19" Type="http://schemas.openxmlformats.org/officeDocument/2006/relationships/slide" Target="slides/slide31.xml"/><Relationship Id="rId31" Type="http://schemas.openxmlformats.org/officeDocument/2006/relationships/slide" Target="slides/slide44.xml"/><Relationship Id="rId4" Type="http://schemas.openxmlformats.org/officeDocument/2006/relationships/slide" Target="slides/slide10.xml"/><Relationship Id="rId9" Type="http://schemas.openxmlformats.org/officeDocument/2006/relationships/slide" Target="slides/slide15.xml"/><Relationship Id="rId14" Type="http://schemas.openxmlformats.org/officeDocument/2006/relationships/slide" Target="slides/slide20.xml"/><Relationship Id="rId22" Type="http://schemas.openxmlformats.org/officeDocument/2006/relationships/slide" Target="slides/slide35.xml"/><Relationship Id="rId27" Type="http://schemas.openxmlformats.org/officeDocument/2006/relationships/slide" Target="slides/slide40.xml"/><Relationship Id="rId30" Type="http://schemas.openxmlformats.org/officeDocument/2006/relationships/slide" Target="slides/slide43.xml"/><Relationship Id="rId35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EB498CD-F924-4AE4-A702-90DA80441C64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CA62E2D-B6FD-4D0D-8BA4-B44028D29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新細明體" pitchFamily="18" charset="-12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2E6D82-4871-4771-9B03-FD0F59BD34F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B2A8-6BBC-4BF6-B7DF-D67E7E3CAC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4A3A-9F88-45E3-8998-3D5C560566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9A9B-8A48-48E5-9E96-2E55F12894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2DE0-D7E4-44BA-A725-892F9CD16F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68AF-E305-4E52-B1E5-18AE49A526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4210-C4D2-4A78-A62A-6DCA98104F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95B8-1639-4F23-B5CA-25F7C08D0F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8298-D450-41FC-97E1-0B1C5FD90F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ECCD-A374-4BA5-9A2B-5AC5CABA97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B425-EA43-48E4-93CD-A2F29553DD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47A2-6AF3-415A-B728-B78BEADD10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DC29-749E-453D-95FD-6168D37546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A81AE-CAD6-4229-AB5D-1DB8CC29BC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499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74D9AF2-5390-4A25-A3C0-85F285C2F1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8500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3" r:id="rId2"/>
    <p:sldLayoutId id="2147483915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16" r:id="rId9"/>
    <p:sldLayoutId id="2147483909" r:id="rId10"/>
    <p:sldLayoutId id="2147483910" r:id="rId11"/>
    <p:sldLayoutId id="2147483912" r:id="rId12"/>
    <p:sldLayoutId id="21474839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jpe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jpeg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4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2.jpeg"/><Relationship Id="rId4" Type="http://schemas.openxmlformats.org/officeDocument/2006/relationships/oleObject" Target="../embeddings/oleObject4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5.jpeg"/><Relationship Id="rId4" Type="http://schemas.openxmlformats.org/officeDocument/2006/relationships/oleObject" Target="../embeddings/oleObject5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5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6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7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981200" y="1828800"/>
            <a:ext cx="4953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4400"/>
              <a:t>AERODYNAMICS</a:t>
            </a:r>
          </a:p>
        </p:txBody>
      </p:sp>
      <p:sp>
        <p:nvSpPr>
          <p:cNvPr id="89091" name="TextBox 2"/>
          <p:cNvSpPr txBox="1">
            <a:spLocks noChangeArrowheads="1"/>
          </p:cNvSpPr>
          <p:nvPr/>
        </p:nvSpPr>
        <p:spPr bwMode="auto">
          <a:xfrm>
            <a:off x="2500313" y="3714750"/>
            <a:ext cx="4143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IQ">
                <a:ea typeface="Majalla UI"/>
              </a:rPr>
              <a:t>د. محمد  خضير عباس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Chap.4</a:t>
            </a:r>
          </a:p>
        </p:txBody>
      </p:sp>
      <p:sp>
        <p:nvSpPr>
          <p:cNvPr id="1116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219200" y="2514600"/>
            <a:ext cx="7010400" cy="3276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TW" sz="4000" smtClean="0"/>
              <a:t>Incompressible Flow over Airfoils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marL="838200" indent="-838200" eaLnBrk="1" hangingPunct="1"/>
            <a:r>
              <a:rPr lang="en-US" altLang="zh-TW" sz="3200" smtClean="0"/>
              <a:t>OUTLINE</a:t>
            </a:r>
          </a:p>
        </p:txBody>
      </p:sp>
      <p:sp>
        <p:nvSpPr>
          <p:cNvPr id="112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Airfoil nomenclature and characteristics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The vortex sheet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The Kutta condition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Kelvin</a:t>
            </a:r>
            <a:r>
              <a:rPr lang="en-US" altLang="zh-TW" sz="2800" smtClean="0">
                <a:latin typeface="Times New Roman" pitchFamily="18" charset="0"/>
              </a:rPr>
              <a:t>’</a:t>
            </a:r>
            <a:r>
              <a:rPr lang="en-US" altLang="zh-TW" sz="2800" smtClean="0"/>
              <a:t>s circulation theorem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Classical thin airfoil theory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The cambered airfoil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The vortex panel numerical method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Airfoil nomenclature and characteristics</a:t>
            </a:r>
          </a:p>
        </p:txBody>
      </p:sp>
      <p:sp>
        <p:nvSpPr>
          <p:cNvPr id="113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Nomenclature</a:t>
            </a:r>
          </a:p>
        </p:txBody>
      </p:sp>
      <p:pic>
        <p:nvPicPr>
          <p:cNvPr id="113668" name="Picture 7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7345363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/>
              <a:t>Characteristics</a:t>
            </a:r>
          </a:p>
        </p:txBody>
      </p:sp>
      <p:pic>
        <p:nvPicPr>
          <p:cNvPr id="114691" name="Picture 10" descr="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76913" y="1905000"/>
            <a:ext cx="1857375" cy="1981200"/>
          </a:xfrm>
          <a:noFill/>
        </p:spPr>
      </p:pic>
      <p:pic>
        <p:nvPicPr>
          <p:cNvPr id="114692" name="Picture 13" descr="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35263"/>
            <a:ext cx="4248150" cy="2697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3200" smtClean="0"/>
              <a:t>The vortex sheet</a:t>
            </a:r>
          </a:p>
        </p:txBody>
      </p:sp>
      <p:sp>
        <p:nvSpPr>
          <p:cNvPr id="512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426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Vortex sheet with strength </a:t>
            </a:r>
            <a:r>
              <a:rPr lang="en-US" altLang="zh-TW" sz="2800" smtClean="0">
                <a:sym typeface="Symbol" pitchFamily="18" charset="2"/>
              </a:rPr>
              <a:t>=(s)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Velocity at </a:t>
            </a:r>
            <a:r>
              <a:rPr lang="en-US" altLang="zh-TW" i="1" smtClean="0"/>
              <a:t>P</a:t>
            </a:r>
            <a:r>
              <a:rPr lang="en-US" altLang="zh-TW" smtClean="0"/>
              <a:t> induced by a small section of vortex sheet of strength </a:t>
            </a:r>
            <a:r>
              <a:rPr lang="en-US" altLang="zh-TW" smtClean="0">
                <a:sym typeface="Symbol" pitchFamily="18" charset="2"/>
              </a:rPr>
              <a:t></a:t>
            </a:r>
            <a:r>
              <a:rPr lang="en-US" altLang="zh-TW" i="1" smtClean="0">
                <a:sym typeface="Symbol" pitchFamily="18" charset="2"/>
              </a:rPr>
              <a:t>ds</a:t>
            </a:r>
            <a:r>
              <a:rPr lang="en-US" altLang="zh-TW" i="1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i="1" smtClean="0"/>
          </a:p>
          <a:p>
            <a:pPr lvl="1" eaLnBrk="1" hangingPunct="1">
              <a:lnSpc>
                <a:spcPct val="90000"/>
              </a:lnSpc>
            </a:pPr>
            <a:endParaRPr lang="en-US" altLang="zh-TW" i="1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For velocity potential (to avoid vector addition as for velocity)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676400" y="3505200"/>
          <a:ext cx="1600200" cy="841375"/>
        </p:xfrm>
        <a:graphic>
          <a:graphicData uri="http://schemas.openxmlformats.org/presentationml/2006/ole">
            <p:oleObj spid="_x0000_s51202" name="Equation" r:id="rId3" imgW="749160" imgH="393480" progId="Equation.3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622425" y="5330825"/>
          <a:ext cx="1708150" cy="841375"/>
        </p:xfrm>
        <a:graphic>
          <a:graphicData uri="http://schemas.openxmlformats.org/presentationml/2006/ole">
            <p:oleObj spid="_x0000_s51203" name="Equation" r:id="rId4" imgW="799920" imgH="393480" progId="Equation.3">
              <p:embed/>
            </p:oleObj>
          </a:graphicData>
        </a:graphic>
      </p:graphicFrame>
      <p:pic>
        <p:nvPicPr>
          <p:cNvPr id="51206" name="Picture 8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5238" y="1428750"/>
            <a:ext cx="3960812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4724400" cy="48006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The velocity potential at P due to entire vortex sheet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The circulation around the vortex sheet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The local jump in tangential velocity across the vortex sheet is equal to </a:t>
            </a:r>
            <a:r>
              <a:rPr lang="en-US" altLang="zh-TW" smtClean="0">
                <a:sym typeface="Symbol" pitchFamily="18" charset="2"/>
              </a:rPr>
              <a:t>.</a:t>
            </a:r>
            <a:endParaRPr lang="en-US" altLang="zh-TW" smtClean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641475" y="2435225"/>
          <a:ext cx="2168525" cy="841375"/>
        </p:xfrm>
        <a:graphic>
          <a:graphicData uri="http://schemas.openxmlformats.org/presentationml/2006/ole">
            <p:oleObj spid="_x0000_s52226" name="Equation" r:id="rId3" imgW="1015920" imgH="393480" progId="Equation.3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752600" y="4246563"/>
          <a:ext cx="1436688" cy="706437"/>
        </p:xfrm>
        <a:graphic>
          <a:graphicData uri="http://schemas.openxmlformats.org/presentationml/2006/ole">
            <p:oleObj spid="_x0000_s52227" name="Equation" r:id="rId4" imgW="672840" imgH="330120" progId="Equation.3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715000" y="5226050"/>
          <a:ext cx="3048000" cy="488950"/>
        </p:xfrm>
        <a:graphic>
          <a:graphicData uri="http://schemas.openxmlformats.org/presentationml/2006/ole">
            <p:oleObj spid="_x0000_s52228" name="Equation" r:id="rId5" imgW="1346040" imgH="215640" progId="Equation.3">
              <p:embed/>
            </p:oleObj>
          </a:graphicData>
        </a:graphic>
      </p:graphicFrame>
      <p:pic>
        <p:nvPicPr>
          <p:cNvPr id="52230" name="Picture 9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0000">
            <a:off x="5438775" y="2489200"/>
            <a:ext cx="30972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Calculate </a:t>
            </a:r>
            <a:r>
              <a:rPr lang="en-US" altLang="zh-TW" smtClean="0">
                <a:sym typeface="Symbol" pitchFamily="18" charset="2"/>
              </a:rPr>
              <a:t>(s) such that the induced velocity field when added to V</a:t>
            </a:r>
            <a:r>
              <a:rPr lang="en-US" altLang="zh-TW" sz="1600" smtClean="0">
                <a:sym typeface="Symbol" pitchFamily="18" charset="2"/>
              </a:rPr>
              <a:t></a:t>
            </a:r>
            <a:r>
              <a:rPr lang="en-US" altLang="zh-TW" smtClean="0">
                <a:sym typeface="Symbol" pitchFamily="18" charset="2"/>
              </a:rPr>
              <a:t> will make the vortex sheet (hence the airfoil surface) </a:t>
            </a:r>
            <a:r>
              <a:rPr lang="en-US" altLang="zh-TW" i="1" smtClean="0">
                <a:solidFill>
                  <a:schemeClr val="hlink"/>
                </a:solidFill>
                <a:sym typeface="Symbol" pitchFamily="18" charset="2"/>
              </a:rPr>
              <a:t>a streamline of the flow</a:t>
            </a:r>
            <a:r>
              <a:rPr lang="en-US" altLang="zh-TW" smtClean="0">
                <a:sym typeface="Symbol" pitchFamily="18" charset="2"/>
              </a:rPr>
              <a:t>.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The resulting lift is given by Kutta-Joukowski theorem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Thin airfoil approximation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447800" y="3581400"/>
          <a:ext cx="1524000" cy="430213"/>
        </p:xfrm>
        <a:graphic>
          <a:graphicData uri="http://schemas.openxmlformats.org/presentationml/2006/ole">
            <p:oleObj spid="_x0000_s53250" name="Equation" r:id="rId3" imgW="761760" imgH="215640" progId="Equation.3">
              <p:embed/>
            </p:oleObj>
          </a:graphicData>
        </a:graphic>
      </p:graphicFrame>
      <p:pic>
        <p:nvPicPr>
          <p:cNvPr id="53252" name="Picture 6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581525"/>
            <a:ext cx="727233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3200" smtClean="0"/>
              <a:t>The Kutta condition</a:t>
            </a:r>
          </a:p>
        </p:txBody>
      </p:sp>
      <p:sp>
        <p:nvSpPr>
          <p:cNvPr id="542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Statement of the Kutta condition</a:t>
            </a:r>
          </a:p>
          <a:p>
            <a:pPr lvl="1" eaLnBrk="1" hangingPunct="1"/>
            <a:r>
              <a:rPr lang="en-US" altLang="zh-TW" smtClean="0"/>
              <a:t>The value of </a:t>
            </a:r>
            <a:r>
              <a:rPr lang="en-US" altLang="zh-TW" smtClean="0">
                <a:sym typeface="Symbol" pitchFamily="18" charset="2"/>
              </a:rPr>
              <a:t> around the airfoil is such that the flow leaves the trailing edge </a:t>
            </a:r>
            <a:r>
              <a:rPr lang="en-US" altLang="zh-TW" smtClean="0">
                <a:solidFill>
                  <a:schemeClr val="hlink"/>
                </a:solidFill>
                <a:sym typeface="Symbol" pitchFamily="18" charset="2"/>
              </a:rPr>
              <a:t>smoothly</a:t>
            </a:r>
            <a:r>
              <a:rPr lang="en-US" altLang="zh-TW" smtClean="0">
                <a:sym typeface="Symbol" pitchFamily="18" charset="2"/>
              </a:rPr>
              <a:t>.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If the trailing edge angle is </a:t>
            </a:r>
            <a:r>
              <a:rPr lang="en-US" altLang="zh-TW" smtClean="0">
                <a:solidFill>
                  <a:schemeClr val="hlink"/>
                </a:solidFill>
                <a:sym typeface="Symbol" pitchFamily="18" charset="2"/>
              </a:rPr>
              <a:t>finite</a:t>
            </a:r>
            <a:r>
              <a:rPr lang="en-US" altLang="zh-TW" smtClean="0">
                <a:sym typeface="Symbol" pitchFamily="18" charset="2"/>
              </a:rPr>
              <a:t>, then the trailing edge is a </a:t>
            </a:r>
            <a:r>
              <a:rPr lang="en-US" altLang="zh-TW" smtClean="0">
                <a:solidFill>
                  <a:schemeClr val="hlink"/>
                </a:solidFill>
                <a:sym typeface="Symbol" pitchFamily="18" charset="2"/>
              </a:rPr>
              <a:t>stagnation</a:t>
            </a:r>
            <a:r>
              <a:rPr lang="en-US" altLang="zh-TW" smtClean="0">
                <a:sym typeface="Symbol" pitchFamily="18" charset="2"/>
              </a:rPr>
              <a:t> point.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If the trailing edge is </a:t>
            </a:r>
            <a:r>
              <a:rPr lang="en-US" altLang="zh-TW" smtClean="0">
                <a:solidFill>
                  <a:schemeClr val="hlink"/>
                </a:solidFill>
                <a:sym typeface="Symbol" pitchFamily="18" charset="2"/>
              </a:rPr>
              <a:t>cusped</a:t>
            </a:r>
            <a:r>
              <a:rPr lang="en-US" altLang="zh-TW" smtClean="0">
                <a:sym typeface="Symbol" pitchFamily="18" charset="2"/>
              </a:rPr>
              <a:t>, then the </a:t>
            </a:r>
            <a:r>
              <a:rPr lang="en-US" altLang="zh-TW" smtClean="0">
                <a:solidFill>
                  <a:schemeClr val="hlink"/>
                </a:solidFill>
                <a:sym typeface="Symbol" pitchFamily="18" charset="2"/>
              </a:rPr>
              <a:t>velocity</a:t>
            </a:r>
            <a:r>
              <a:rPr lang="en-US" altLang="zh-TW" smtClean="0">
                <a:sym typeface="Symbol" pitchFamily="18" charset="2"/>
              </a:rPr>
              <a:t> leaving the top and bottom surface at the trailing edge are </a:t>
            </a:r>
            <a:r>
              <a:rPr lang="en-US" altLang="zh-TW" smtClean="0">
                <a:solidFill>
                  <a:schemeClr val="hlink"/>
                </a:solidFill>
                <a:sym typeface="Symbol" pitchFamily="18" charset="2"/>
              </a:rPr>
              <a:t>finite and equal</a:t>
            </a:r>
            <a:r>
              <a:rPr lang="en-US" altLang="zh-TW" smtClean="0">
                <a:sym typeface="Symbol" pitchFamily="18" charset="2"/>
              </a:rPr>
              <a:t>.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Expression in terms of 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676400" y="5257800"/>
          <a:ext cx="1273175" cy="398463"/>
        </p:xfrm>
        <a:graphic>
          <a:graphicData uri="http://schemas.openxmlformats.org/presentationml/2006/ole">
            <p:oleObj spid="_x0000_s54274" name="Equation" r:id="rId3" imgW="6476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3200" smtClean="0"/>
              <a:t>Kelvin</a:t>
            </a:r>
            <a:r>
              <a:rPr lang="en-US" altLang="zh-TW" sz="3200" smtClean="0">
                <a:latin typeface="Times New Roman" pitchFamily="18" charset="0"/>
              </a:rPr>
              <a:t>’</a:t>
            </a:r>
            <a:r>
              <a:rPr lang="en-US" altLang="zh-TW" sz="3200" smtClean="0"/>
              <a:t>s circulation theorem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Statement of Kelvin</a:t>
            </a:r>
            <a:r>
              <a:rPr lang="en-US" altLang="zh-TW" sz="2800" smtClean="0">
                <a:latin typeface="Times New Roman" pitchFamily="18" charset="0"/>
              </a:rPr>
              <a:t>’</a:t>
            </a:r>
            <a:r>
              <a:rPr lang="en-US" altLang="zh-TW" sz="2800" smtClean="0"/>
              <a:t>s circulation theorem</a:t>
            </a:r>
          </a:p>
          <a:p>
            <a:pPr lvl="1" eaLnBrk="1" hangingPunct="1"/>
            <a:r>
              <a:rPr lang="en-US" altLang="zh-TW" smtClean="0"/>
              <a:t>The time rate of change of </a:t>
            </a:r>
            <a:r>
              <a:rPr lang="en-US" altLang="zh-TW" i="1" smtClean="0">
                <a:solidFill>
                  <a:schemeClr val="hlink"/>
                </a:solidFill>
              </a:rPr>
              <a:t>circulation</a:t>
            </a:r>
            <a:r>
              <a:rPr lang="en-US" altLang="zh-TW" smtClean="0"/>
              <a:t> around a closed curve consisting of the same fluid elements is </a:t>
            </a:r>
            <a:r>
              <a:rPr lang="en-US" altLang="zh-TW" i="1" smtClean="0">
                <a:solidFill>
                  <a:schemeClr val="hlink"/>
                </a:solidFill>
              </a:rPr>
              <a:t>zero</a:t>
            </a:r>
            <a:r>
              <a:rPr lang="en-US" altLang="zh-TW" smtClean="0"/>
              <a:t>.</a:t>
            </a:r>
            <a:endParaRPr lang="en-US" altLang="zh-TW" smtClean="0">
              <a:sym typeface="Symbol" pitchFamily="18" charset="2"/>
            </a:endParaRPr>
          </a:p>
        </p:txBody>
      </p:sp>
      <p:pic>
        <p:nvPicPr>
          <p:cNvPr id="115716" name="Picture 7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84538"/>
            <a:ext cx="4032250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284538"/>
            <a:ext cx="37449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3200" smtClean="0"/>
              <a:t>Classical thin airfoil theory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Goal </a:t>
            </a:r>
          </a:p>
          <a:p>
            <a:pPr lvl="1" eaLnBrk="1" hangingPunct="1"/>
            <a:r>
              <a:rPr lang="en-US" altLang="zh-TW" smtClean="0"/>
              <a:t>To calculate </a:t>
            </a:r>
            <a:r>
              <a:rPr lang="en-US" altLang="zh-TW" smtClean="0">
                <a:sym typeface="Symbol" pitchFamily="18" charset="2"/>
              </a:rPr>
              <a:t>(s) such that the camber line becomes a streamline</a:t>
            </a:r>
            <a:r>
              <a:rPr lang="en-US" altLang="zh-TW" smtClean="0"/>
              <a:t>.</a:t>
            </a:r>
          </a:p>
          <a:p>
            <a:pPr lvl="1" eaLnBrk="1" hangingPunct="1"/>
            <a:r>
              <a:rPr lang="en-US" altLang="zh-TW" smtClean="0"/>
              <a:t>Kutta condition </a:t>
            </a:r>
            <a:r>
              <a:rPr lang="en-US" altLang="zh-TW" smtClean="0">
                <a:sym typeface="Symbol" pitchFamily="18" charset="2"/>
              </a:rPr>
              <a:t>(TE)=0</a:t>
            </a:r>
            <a:r>
              <a:rPr lang="en-US" altLang="zh-TW" smtClean="0"/>
              <a:t> is satisfied.</a:t>
            </a:r>
          </a:p>
          <a:p>
            <a:pPr lvl="1" eaLnBrk="1" hangingPunct="1"/>
            <a:r>
              <a:rPr lang="en-US" altLang="zh-TW" smtClean="0"/>
              <a:t>Calculate </a:t>
            </a:r>
            <a:r>
              <a:rPr lang="en-US" altLang="zh-TW" smtClean="0">
                <a:sym typeface="Symbol" pitchFamily="18" charset="2"/>
              </a:rPr>
              <a:t> around the airfoil.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Calculate the lift via the Kutta-Joukowski theorem.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>Combination of elementary flows</a:t>
            </a:r>
          </a:p>
        </p:txBody>
      </p:sp>
      <p:sp>
        <p:nvSpPr>
          <p:cNvPr id="440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sym typeface="Symbol" pitchFamily="18" charset="2"/>
              </a:rPr>
              <a:t>Superposition of a uniform flow and a source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Stream function 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447800" y="2514600"/>
          <a:ext cx="2590800" cy="828675"/>
        </p:xfrm>
        <a:graphic>
          <a:graphicData uri="http://schemas.openxmlformats.org/presentationml/2006/ole">
            <p:oleObj spid="_x0000_s44034" name="Equation" r:id="rId3" imgW="1231560" imgH="393480" progId="Equation.3">
              <p:embed/>
            </p:oleObj>
          </a:graphicData>
        </a:graphic>
      </p:graphicFrame>
      <p:pic>
        <p:nvPicPr>
          <p:cNvPr id="44037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429000"/>
            <a:ext cx="71278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4495800" cy="50292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Approach </a:t>
            </a:r>
          </a:p>
          <a:p>
            <a:pPr lvl="1" eaLnBrk="1" hangingPunct="1"/>
            <a:r>
              <a:rPr lang="en-US" altLang="zh-TW" smtClean="0"/>
              <a:t>Place the vortex sheet on the chord line, whereas determine </a:t>
            </a:r>
            <a:r>
              <a:rPr lang="en-US" altLang="zh-TW" smtClean="0">
                <a:sym typeface="Symbol" pitchFamily="18" charset="2"/>
              </a:rPr>
              <a:t>=(x) to</a:t>
            </a:r>
            <a:r>
              <a:rPr lang="en-US" altLang="zh-TW" smtClean="0"/>
              <a:t> make </a:t>
            </a:r>
            <a:r>
              <a:rPr lang="en-US" altLang="zh-TW" smtClean="0">
                <a:solidFill>
                  <a:schemeClr val="hlink"/>
                </a:solidFill>
              </a:rPr>
              <a:t>camber line </a:t>
            </a:r>
            <a:r>
              <a:rPr lang="en-US" altLang="zh-TW" smtClean="0"/>
              <a:t>be a streamline.</a:t>
            </a:r>
          </a:p>
          <a:p>
            <a:pPr lvl="1" eaLnBrk="1" hangingPunct="1"/>
            <a:r>
              <a:rPr lang="en-US" altLang="zh-TW" smtClean="0"/>
              <a:t>Condition for camber line to</a:t>
            </a:r>
            <a:r>
              <a:rPr lang="en-US" altLang="zh-TW" smtClean="0">
                <a:solidFill>
                  <a:schemeClr val="hlink"/>
                </a:solidFill>
              </a:rPr>
              <a:t> </a:t>
            </a:r>
            <a:r>
              <a:rPr lang="en-US" altLang="zh-TW" smtClean="0"/>
              <a:t>be a streamline</a:t>
            </a:r>
          </a:p>
          <a:p>
            <a:pPr lvl="1" eaLnBrk="1" hangingPunct="1"/>
            <a:endParaRPr lang="en-US" altLang="zh-TW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where </a:t>
            </a:r>
            <a:r>
              <a:rPr lang="en-US" altLang="zh-TW" i="1" smtClean="0"/>
              <a:t>w'(s)</a:t>
            </a:r>
            <a:r>
              <a:rPr lang="en-US" altLang="zh-TW" smtClean="0"/>
              <a:t> is the component of velocity normal to the camber line.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676400" y="4471988"/>
          <a:ext cx="2133600" cy="541337"/>
        </p:xfrm>
        <a:graphic>
          <a:graphicData uri="http://schemas.openxmlformats.org/presentationml/2006/ole">
            <p:oleObj spid="_x0000_s55298" name="Equation" r:id="rId3" imgW="952200" imgH="241200" progId="Equation.3">
              <p:embed/>
            </p:oleObj>
          </a:graphicData>
        </a:graphic>
      </p:graphicFrame>
      <p:pic>
        <p:nvPicPr>
          <p:cNvPr id="55300" name="Picture 9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844675"/>
            <a:ext cx="36417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609600" y="1524000"/>
            <a:ext cx="4649788" cy="41148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Expression of </a:t>
            </a:r>
            <a:r>
              <a:rPr lang="en-US" altLang="zh-TW" i="1" smtClean="0"/>
              <a:t>V</a:t>
            </a:r>
            <a:r>
              <a:rPr lang="en-US" altLang="zh-TW" sz="1400" i="1" smtClean="0">
                <a:sym typeface="Symbol" pitchFamily="18" charset="2"/>
              </a:rPr>
              <a:t>,n</a:t>
            </a:r>
            <a:r>
              <a:rPr lang="en-US" altLang="zh-TW" smtClean="0">
                <a:sym typeface="Symbol" pitchFamily="18" charset="2"/>
              </a:rPr>
              <a:t> </a:t>
            </a: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r>
              <a:rPr lang="en-US" altLang="zh-TW" smtClean="0"/>
              <a:t>For small </a:t>
            </a:r>
            <a:r>
              <a:rPr lang="en-US" altLang="zh-TW" smtClean="0">
                <a:sym typeface="Symbol" pitchFamily="18" charset="2"/>
              </a:rPr>
              <a:t></a:t>
            </a: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i="1" smtClean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371600" y="1925638"/>
          <a:ext cx="3810000" cy="893762"/>
        </p:xfrm>
        <a:graphic>
          <a:graphicData uri="http://schemas.openxmlformats.org/presentationml/2006/ole">
            <p:oleObj spid="_x0000_s56322" name="Equation" r:id="rId3" imgW="1841400" imgH="431640" progId="Equation.3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368425" y="3352800"/>
          <a:ext cx="3889375" cy="1262063"/>
        </p:xfrm>
        <a:graphic>
          <a:graphicData uri="http://schemas.openxmlformats.org/presentationml/2006/ole">
            <p:oleObj spid="_x0000_s56323" name="Equation" r:id="rId4" imgW="1879560" imgH="609480" progId="Equation.3">
              <p:embed/>
            </p:oleObj>
          </a:graphicData>
        </a:graphic>
      </p:graphicFrame>
      <p:pic>
        <p:nvPicPr>
          <p:cNvPr id="56325" name="Picture 13" descr="4"/>
          <p:cNvPicPr>
            <a:picLocks noChangeAspect="1" noChangeArrowheads="1"/>
          </p:cNvPicPr>
          <p:nvPr/>
        </p:nvPicPr>
        <p:blipFill>
          <a:blip r:embed="rId5"/>
          <a:srcRect l="3709"/>
          <a:stretch>
            <a:fillRect/>
          </a:stretch>
        </p:blipFill>
        <p:spPr bwMode="auto">
          <a:xfrm>
            <a:off x="5292725" y="2349500"/>
            <a:ext cx="38512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4494212" cy="41148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Expression for </a:t>
            </a:r>
            <a:r>
              <a:rPr lang="en-US" altLang="zh-TW" i="1" smtClean="0"/>
              <a:t>w(x)</a:t>
            </a:r>
          </a:p>
          <a:p>
            <a:pPr lvl="1" eaLnBrk="1" hangingPunct="1"/>
            <a:endParaRPr lang="en-US" altLang="zh-TW" i="1" smtClean="0"/>
          </a:p>
          <a:p>
            <a:pPr lvl="1" eaLnBrk="1" hangingPunct="1"/>
            <a:endParaRPr lang="en-US" altLang="zh-TW" i="1" smtClean="0"/>
          </a:p>
          <a:p>
            <a:pPr lvl="1" eaLnBrk="1" hangingPunct="1"/>
            <a:r>
              <a:rPr lang="en-US" altLang="zh-TW" smtClean="0"/>
              <a:t>Fundamental equation of thin airfoil theory</a:t>
            </a:r>
          </a:p>
          <a:p>
            <a:pPr lvl="1" eaLnBrk="1" hangingPunct="1"/>
            <a:endParaRPr lang="en-US" altLang="zh-TW" i="1" smtClean="0"/>
          </a:p>
          <a:p>
            <a:pPr lvl="1" eaLnBrk="1" hangingPunct="1"/>
            <a:endParaRPr lang="en-US" altLang="zh-TW" i="1" smtClean="0"/>
          </a:p>
          <a:p>
            <a:pPr lvl="1" eaLnBrk="1" hangingPunct="1"/>
            <a:endParaRPr lang="en-US" altLang="zh-TW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800" smtClean="0"/>
          </a:p>
          <a:p>
            <a:pPr lvl="1" eaLnBrk="1" hangingPunct="1"/>
            <a:endParaRPr lang="en-US" altLang="zh-TW" sz="2000" smtClean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409700" y="3581400"/>
          <a:ext cx="3617913" cy="925513"/>
        </p:xfrm>
        <a:graphic>
          <a:graphicData uri="http://schemas.openxmlformats.org/presentationml/2006/ole">
            <p:oleObj spid="_x0000_s57346" name="Equation" r:id="rId3" imgW="1638000" imgH="419040" progId="Equation.3">
              <p:embed/>
            </p:oleObj>
          </a:graphicData>
        </a:graphic>
      </p:graphicFrame>
      <p:pic>
        <p:nvPicPr>
          <p:cNvPr id="57349" name="Picture 14" descr="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331913" y="4437063"/>
            <a:ext cx="5545137" cy="2159000"/>
          </a:xfrm>
          <a:noFill/>
        </p:spPr>
      </p:pic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371600" y="1828800"/>
          <a:ext cx="2895600" cy="938213"/>
        </p:xfrm>
        <a:graphic>
          <a:graphicData uri="http://schemas.openxmlformats.org/presentationml/2006/ole">
            <p:oleObj spid="_x0000_s57347" name="Equation" r:id="rId5" imgW="12952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7848600" cy="5040312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For symmetric airfoil (</a:t>
            </a:r>
            <a:r>
              <a:rPr lang="en-US" altLang="zh-TW" sz="2800" i="1" smtClean="0"/>
              <a:t>dz/dx</a:t>
            </a:r>
            <a:r>
              <a:rPr lang="en-US" altLang="zh-TW" sz="2800" smtClean="0"/>
              <a:t>=0)</a:t>
            </a:r>
          </a:p>
          <a:p>
            <a:pPr lvl="1" eaLnBrk="1" hangingPunct="1"/>
            <a:r>
              <a:rPr lang="en-US" altLang="zh-TW" smtClean="0"/>
              <a:t>Fundamental equation for </a:t>
            </a:r>
            <a:r>
              <a:rPr lang="en-US" altLang="zh-TW" smtClean="0">
                <a:sym typeface="Symbol" pitchFamily="18" charset="2"/>
              </a:rPr>
              <a:t>() </a:t>
            </a: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Transformation of , </a:t>
            </a:r>
            <a:r>
              <a:rPr lang="en-US" altLang="zh-TW" i="1" smtClean="0">
                <a:sym typeface="Symbol" pitchFamily="18" charset="2"/>
              </a:rPr>
              <a:t>x</a:t>
            </a:r>
            <a:r>
              <a:rPr lang="en-US" altLang="zh-TW" smtClean="0">
                <a:sym typeface="Symbol" pitchFamily="18" charset="2"/>
              </a:rPr>
              <a:t> into  </a:t>
            </a: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Solution </a:t>
            </a:r>
            <a:endParaRPr lang="en-US" altLang="zh-TW" smtClean="0"/>
          </a:p>
          <a:p>
            <a:pPr lvl="1" eaLnBrk="1" hangingPunct="1"/>
            <a:endParaRPr lang="en-US" altLang="zh-TW" sz="2000" smtClean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371600" y="2438400"/>
          <a:ext cx="2692400" cy="925513"/>
        </p:xfrm>
        <a:graphic>
          <a:graphicData uri="http://schemas.openxmlformats.org/presentationml/2006/ole">
            <p:oleObj spid="_x0000_s58370" name="Equation" r:id="rId3" imgW="1218960" imgH="419040" progId="Equation.3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447800" y="3779838"/>
          <a:ext cx="4683125" cy="868362"/>
        </p:xfrm>
        <a:graphic>
          <a:graphicData uri="http://schemas.openxmlformats.org/presentationml/2006/ole">
            <p:oleObj spid="_x0000_s58371" name="Equation" r:id="rId4" imgW="2120760" imgH="393480" progId="Equation.3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403350" y="5029200"/>
          <a:ext cx="3168650" cy="868363"/>
        </p:xfrm>
        <a:graphic>
          <a:graphicData uri="http://schemas.openxmlformats.org/presentationml/2006/ole">
            <p:oleObj spid="_x0000_s58372" name="Equation" r:id="rId5" imgW="1434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7704137" cy="4391025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Check on Kutta condition by L</a:t>
            </a:r>
            <a:r>
              <a:rPr lang="en-US" altLang="zh-TW" smtClean="0">
                <a:latin typeface="Times New Roman" pitchFamily="18" charset="0"/>
              </a:rPr>
              <a:t>’</a:t>
            </a:r>
            <a:r>
              <a:rPr lang="en-US" altLang="zh-TW" smtClean="0"/>
              <a:t>Hospital</a:t>
            </a:r>
            <a:r>
              <a:rPr lang="en-US" altLang="zh-TW" smtClean="0">
                <a:latin typeface="Times New Roman" pitchFamily="18" charset="0"/>
              </a:rPr>
              <a:t>’</a:t>
            </a:r>
            <a:r>
              <a:rPr lang="en-US" altLang="zh-TW" smtClean="0"/>
              <a:t>s rule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Total circulation around the airfoil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Lift per unit span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563688" y="3359150"/>
          <a:ext cx="3463925" cy="811213"/>
        </p:xfrm>
        <a:graphic>
          <a:graphicData uri="http://schemas.openxmlformats.org/presentationml/2006/ole">
            <p:oleObj spid="_x0000_s59394" name="Equation" r:id="rId3" imgW="1409400" imgH="330120" progId="Equation.3">
              <p:embed/>
            </p:oleObj>
          </a:graphicData>
        </a:graphic>
      </p:graphicFrame>
      <p:graphicFrame>
        <p:nvGraphicFramePr>
          <p:cNvPr id="59395" name="Object 2"/>
          <p:cNvGraphicFramePr>
            <a:graphicFrameLocks noChangeAspect="1"/>
          </p:cNvGraphicFramePr>
          <p:nvPr/>
        </p:nvGraphicFramePr>
        <p:xfrm>
          <a:off x="1547813" y="2027238"/>
          <a:ext cx="3252787" cy="868362"/>
        </p:xfrm>
        <a:graphic>
          <a:graphicData uri="http://schemas.openxmlformats.org/presentationml/2006/ole">
            <p:oleObj spid="_x0000_s59395" name="Equation" r:id="rId4" imgW="1473120" imgH="393480" progId="Equation.3">
              <p:embed/>
            </p:oleObj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522413" y="4848225"/>
          <a:ext cx="3622675" cy="561975"/>
        </p:xfrm>
        <a:graphic>
          <a:graphicData uri="http://schemas.openxmlformats.org/presentationml/2006/ole">
            <p:oleObj spid="_x0000_s59396" name="Equation" r:id="rId5" imgW="14731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8151812" cy="446405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Lift coefficient and lift slope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Moment about leading edge and moment coefficient</a:t>
            </a:r>
          </a:p>
          <a:p>
            <a:pPr lvl="1" eaLnBrk="1" hangingPunct="1"/>
            <a:endParaRPr lang="en-US" altLang="zh-TW" smtClean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395413" y="1987550"/>
          <a:ext cx="4014787" cy="1041400"/>
        </p:xfrm>
        <a:graphic>
          <a:graphicData uri="http://schemas.openxmlformats.org/presentationml/2006/ole">
            <p:oleObj spid="_x0000_s60418" name="Equation" r:id="rId3" imgW="1663560" imgH="431640" progId="Equation.3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460500" y="3300413"/>
          <a:ext cx="4254500" cy="2033587"/>
        </p:xfrm>
        <a:graphic>
          <a:graphicData uri="http://schemas.openxmlformats.org/presentationml/2006/ole">
            <p:oleObj spid="_x0000_s60419" name="Equation" r:id="rId4" imgW="175248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84313"/>
            <a:ext cx="7550150" cy="4681537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Moment coefficient about quarter-chord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For symmetric airfoil, the </a:t>
            </a:r>
            <a:r>
              <a:rPr lang="en-US" altLang="zh-TW" smtClean="0">
                <a:solidFill>
                  <a:schemeClr val="hlink"/>
                </a:solidFill>
              </a:rPr>
              <a:t>quarter-chord point</a:t>
            </a:r>
            <a:r>
              <a:rPr lang="en-US" altLang="zh-TW" smtClean="0"/>
              <a:t> is both the </a:t>
            </a:r>
            <a:r>
              <a:rPr lang="en-US" altLang="zh-TW" i="1" smtClean="0">
                <a:solidFill>
                  <a:schemeClr val="hlink"/>
                </a:solidFill>
              </a:rPr>
              <a:t>center of pressure</a:t>
            </a:r>
            <a:r>
              <a:rPr lang="en-US" altLang="zh-TW" smtClean="0"/>
              <a:t> and the </a:t>
            </a:r>
            <a:r>
              <a:rPr lang="en-US" altLang="zh-TW" i="1" smtClean="0">
                <a:solidFill>
                  <a:schemeClr val="hlink"/>
                </a:solidFill>
              </a:rPr>
              <a:t>aerodynamic center</a:t>
            </a:r>
            <a:r>
              <a:rPr lang="en-US" altLang="zh-TW" smtClean="0"/>
              <a:t>.</a:t>
            </a:r>
          </a:p>
          <a:p>
            <a:pPr lvl="1" eaLnBrk="1" hangingPunct="1"/>
            <a:endParaRPr lang="en-US" altLang="zh-TW" sz="2000" smtClean="0"/>
          </a:p>
          <a:p>
            <a:pPr lvl="1" eaLnBrk="1" hangingPunct="1"/>
            <a:endParaRPr lang="en-US" altLang="zh-TW" sz="2000" smtClean="0"/>
          </a:p>
          <a:p>
            <a:pPr lvl="1" eaLnBrk="1" hangingPunct="1"/>
            <a:endParaRPr lang="en-US" altLang="zh-TW" sz="2000" smtClean="0"/>
          </a:p>
          <a:p>
            <a:pPr lvl="1" eaLnBrk="1" hangingPunct="1"/>
            <a:endParaRPr lang="en-US" altLang="zh-TW" sz="2000" smtClean="0"/>
          </a:p>
          <a:p>
            <a:pPr lvl="1" eaLnBrk="1" hangingPunct="1"/>
            <a:endParaRPr lang="en-US" altLang="zh-TW" sz="2000" smtClean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600200" y="1719263"/>
          <a:ext cx="2646363" cy="1633537"/>
        </p:xfrm>
        <a:graphic>
          <a:graphicData uri="http://schemas.openxmlformats.org/presentationml/2006/ole">
            <p:oleObj spid="_x0000_s61442" name="Equation" r:id="rId3" imgW="102852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3200" smtClean="0"/>
              <a:t>The cambered airfoil</a:t>
            </a:r>
          </a:p>
        </p:txBody>
      </p:sp>
      <p:sp>
        <p:nvSpPr>
          <p:cNvPr id="624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7981950" cy="4403725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Approach </a:t>
            </a:r>
          </a:p>
          <a:p>
            <a:pPr lvl="1" eaLnBrk="1" hangingPunct="1"/>
            <a:r>
              <a:rPr lang="en-US" altLang="zh-TW" smtClean="0"/>
              <a:t>Fundamental equation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Solution 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Coefficients </a:t>
            </a:r>
            <a:r>
              <a:rPr lang="en-US" altLang="zh-TW" i="1" smtClean="0">
                <a:sym typeface="Symbol" pitchFamily="18" charset="2"/>
              </a:rPr>
              <a:t>A</a:t>
            </a:r>
            <a:r>
              <a:rPr lang="en-US" altLang="zh-TW" sz="1400" i="1" smtClean="0">
                <a:sym typeface="Symbol" pitchFamily="18" charset="2"/>
              </a:rPr>
              <a:t>0</a:t>
            </a:r>
            <a:r>
              <a:rPr lang="en-US" altLang="zh-TW" smtClean="0">
                <a:sym typeface="Symbol" pitchFamily="18" charset="2"/>
              </a:rPr>
              <a:t> and </a:t>
            </a:r>
            <a:r>
              <a:rPr lang="en-US" altLang="zh-TW" i="1" smtClean="0">
                <a:sym typeface="Symbol" pitchFamily="18" charset="2"/>
              </a:rPr>
              <a:t>A</a:t>
            </a:r>
            <a:r>
              <a:rPr lang="en-US" altLang="zh-TW" sz="1400" i="1" smtClean="0">
                <a:sym typeface="Symbol" pitchFamily="18" charset="2"/>
              </a:rPr>
              <a:t>n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377950" y="2438400"/>
          <a:ext cx="4787900" cy="1017588"/>
        </p:xfrm>
        <a:graphic>
          <a:graphicData uri="http://schemas.openxmlformats.org/presentationml/2006/ole">
            <p:oleObj spid="_x0000_s62466" name="Equation" r:id="rId3" imgW="2031840" imgH="431640" progId="Equation.3">
              <p:embed/>
            </p:oleObj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524000" y="3657600"/>
          <a:ext cx="5216525" cy="1008063"/>
        </p:xfrm>
        <a:graphic>
          <a:graphicData uri="http://schemas.openxmlformats.org/presentationml/2006/ole">
            <p:oleObj spid="_x0000_s62467" name="Equation" r:id="rId4" imgW="2361960" imgH="4572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447800" y="5051425"/>
          <a:ext cx="6629400" cy="914400"/>
        </p:xfrm>
        <a:graphic>
          <a:graphicData uri="http://schemas.openxmlformats.org/presentationml/2006/ole">
            <p:oleObj spid="_x0000_s62468" name="Equation" r:id="rId5" imgW="2857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22300" y="1474788"/>
            <a:ext cx="7759700" cy="4114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Aerodynamic coefficients</a:t>
            </a:r>
            <a:endParaRPr lang="el-GR" altLang="zh-TW" sz="2800" smtClean="0"/>
          </a:p>
          <a:p>
            <a:pPr lvl="1" eaLnBrk="1" hangingPunct="1"/>
            <a:r>
              <a:rPr lang="en-US" altLang="zh-TW" smtClean="0"/>
              <a:t>Lift coefficient and slope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Form thin airfoil theory, the </a:t>
            </a:r>
            <a:r>
              <a:rPr lang="en-US" altLang="zh-TW" smtClean="0">
                <a:solidFill>
                  <a:schemeClr val="hlink"/>
                </a:solidFill>
              </a:rPr>
              <a:t>lift slope</a:t>
            </a:r>
            <a:r>
              <a:rPr lang="en-US" altLang="zh-TW" smtClean="0"/>
              <a:t> is always </a:t>
            </a:r>
            <a:r>
              <a:rPr lang="en-US" altLang="zh-TW" smtClean="0">
                <a:solidFill>
                  <a:schemeClr val="hlink"/>
                </a:solidFill>
              </a:rPr>
              <a:t>2</a:t>
            </a:r>
            <a:r>
              <a:rPr lang="en-US" altLang="zh-TW" smtClean="0">
                <a:solidFill>
                  <a:schemeClr val="hlink"/>
                </a:solidFill>
                <a:sym typeface="Symbol" pitchFamily="18" charset="2"/>
              </a:rPr>
              <a:t> </a:t>
            </a:r>
            <a:r>
              <a:rPr lang="en-US" altLang="zh-TW" smtClean="0">
                <a:sym typeface="Symbol" pitchFamily="18" charset="2"/>
              </a:rPr>
              <a:t>for any shape airfoil.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Thin airfoil theory also provides a means to predict the angle of zero lift.</a:t>
            </a:r>
            <a:endParaRPr lang="en-US" altLang="zh-TW" smtClean="0"/>
          </a:p>
        </p:txBody>
      </p:sp>
      <p:graphicFrame>
        <p:nvGraphicFramePr>
          <p:cNvPr id="63490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601788" y="4865688"/>
          <a:ext cx="4721225" cy="989012"/>
        </p:xfrm>
        <a:graphic>
          <a:graphicData uri="http://schemas.openxmlformats.org/presentationml/2006/ole">
            <p:oleObj spid="_x0000_s63490" name="Equation" r:id="rId3" imgW="1879560" imgH="393480" progId="Equation.3">
              <p:embed/>
            </p:oleObj>
          </a:graphicData>
        </a:graphic>
      </p:graphicFrame>
      <p:graphicFrame>
        <p:nvGraphicFramePr>
          <p:cNvPr id="63491" name="Object 2"/>
          <p:cNvGraphicFramePr>
            <a:graphicFrameLocks noChangeAspect="1"/>
          </p:cNvGraphicFramePr>
          <p:nvPr/>
        </p:nvGraphicFramePr>
        <p:xfrm>
          <a:off x="1379538" y="2322513"/>
          <a:ext cx="6850062" cy="1030287"/>
        </p:xfrm>
        <a:graphic>
          <a:graphicData uri="http://schemas.openxmlformats.org/presentationml/2006/ole">
            <p:oleObj spid="_x0000_s63491" name="Equation" r:id="rId4" imgW="28699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zh-TW" smtClean="0">
                <a:sym typeface="Symbol" pitchFamily="18" charset="2"/>
              </a:rPr>
              <a:t>Moment coefficients</a:t>
            </a: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For cambered airfoil, the quarter-chord point is </a:t>
            </a:r>
            <a:r>
              <a:rPr lang="en-US" altLang="zh-TW" i="1" smtClean="0">
                <a:solidFill>
                  <a:schemeClr val="hlink"/>
                </a:solidFill>
                <a:sym typeface="Symbol" pitchFamily="18" charset="2"/>
              </a:rPr>
              <a:t>not</a:t>
            </a:r>
            <a:r>
              <a:rPr lang="en-US" altLang="zh-TW" smtClean="0">
                <a:sym typeface="Symbol" pitchFamily="18" charset="2"/>
              </a:rPr>
              <a:t> the </a:t>
            </a:r>
            <a:r>
              <a:rPr lang="en-US" altLang="zh-TW" smtClean="0">
                <a:solidFill>
                  <a:schemeClr val="hlink"/>
                </a:solidFill>
                <a:sym typeface="Symbol" pitchFamily="18" charset="2"/>
              </a:rPr>
              <a:t>center of pressure</a:t>
            </a:r>
            <a:r>
              <a:rPr lang="en-US" altLang="zh-TW" smtClean="0">
                <a:sym typeface="Symbol" pitchFamily="18" charset="2"/>
              </a:rPr>
              <a:t>, but still is the theoretical location of the aerodynamic center. 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524000" y="1981200"/>
          <a:ext cx="3709988" cy="1943100"/>
        </p:xfrm>
        <a:graphic>
          <a:graphicData uri="http://schemas.openxmlformats.org/presentationml/2006/ole">
            <p:oleObj spid="_x0000_s64514" name="Equation" r:id="rId3" imgW="160020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7621588" cy="4840287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Velocity field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Stagnation point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The streamline goes through the stagnation point is described by </a:t>
            </a:r>
            <a:r>
              <a:rPr lang="en-US" altLang="zh-TW" smtClean="0">
                <a:sym typeface="Symbol" pitchFamily="18" charset="2"/>
              </a:rPr>
              <a:t>=/2, shown as curve </a:t>
            </a:r>
            <a:r>
              <a:rPr lang="en-US" altLang="zh-TW" i="1" smtClean="0">
                <a:sym typeface="Symbol" pitchFamily="18" charset="2"/>
              </a:rPr>
              <a:t>ABC</a:t>
            </a:r>
            <a:r>
              <a:rPr lang="en-US" altLang="zh-TW" i="1" smtClean="0"/>
              <a:t> </a:t>
            </a:r>
            <a:r>
              <a:rPr lang="en-US" altLang="zh-TW" smtClean="0"/>
              <a:t>.</a:t>
            </a:r>
            <a:endParaRPr lang="en-US" altLang="zh-TW" i="1" smtClean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447800" y="1828800"/>
          <a:ext cx="3124200" cy="1525588"/>
        </p:xfrm>
        <a:graphic>
          <a:graphicData uri="http://schemas.openxmlformats.org/presentationml/2006/ole">
            <p:oleObj spid="_x0000_s45058" name="Equation" r:id="rId3" imgW="1663560" imgH="81252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447800" y="3657600"/>
          <a:ext cx="5103813" cy="1857375"/>
        </p:xfrm>
        <a:graphic>
          <a:graphicData uri="http://schemas.openxmlformats.org/presentationml/2006/ole">
            <p:oleObj spid="_x0000_s45059" name="Equation" r:id="rId4" imgW="2717640" imgH="990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7621588" cy="4114800"/>
          </a:xfrm>
        </p:spPr>
        <p:txBody>
          <a:bodyPr/>
          <a:lstStyle/>
          <a:p>
            <a:pPr lvl="1" eaLnBrk="1" hangingPunct="1"/>
            <a:r>
              <a:rPr lang="en-US" altLang="zh-TW" smtClean="0">
                <a:sym typeface="Symbol" pitchFamily="18" charset="2"/>
              </a:rPr>
              <a:t>The location of the center of pressure</a:t>
            </a: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Since </a:t>
            </a: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>
                <a:sym typeface="Symbol" pitchFamily="18" charset="2"/>
              </a:rPr>
              <a:t>   the center of pressure is </a:t>
            </a:r>
            <a:r>
              <a:rPr lang="en-US" altLang="zh-TW" smtClean="0">
                <a:solidFill>
                  <a:schemeClr val="hlink"/>
                </a:solidFill>
                <a:sym typeface="Symbol" pitchFamily="18" charset="2"/>
              </a:rPr>
              <a:t>not </a:t>
            </a:r>
            <a:r>
              <a:rPr lang="en-US" altLang="zh-TW" smtClean="0">
                <a:sym typeface="Symbol" pitchFamily="18" charset="2"/>
              </a:rPr>
              <a:t>convenient for drawing the force system. Rather, the aerodynamic center is more convenient.</a:t>
            </a:r>
          </a:p>
          <a:p>
            <a:pPr lvl="1" eaLnBrk="1" hangingPunct="1"/>
            <a:r>
              <a:rPr lang="en-US" altLang="zh-TW" smtClean="0"/>
              <a:t>The location of aerodynamic center</a:t>
            </a: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1447800" y="1828800"/>
          <a:ext cx="3124200" cy="1006475"/>
        </p:xfrm>
        <a:graphic>
          <a:graphicData uri="http://schemas.openxmlformats.org/presentationml/2006/ole">
            <p:oleObj spid="_x0000_s65538" name="Equation" r:id="rId3" imgW="1498320" imgH="482400" progId="Equation.3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371600" y="3200400"/>
          <a:ext cx="2516188" cy="503238"/>
        </p:xfrm>
        <a:graphic>
          <a:graphicData uri="http://schemas.openxmlformats.org/presentationml/2006/ole">
            <p:oleObj spid="_x0000_s65539" name="Equation" r:id="rId4" imgW="1206360" imgH="241200" progId="Equation.3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1371600" y="5257800"/>
          <a:ext cx="6553200" cy="985838"/>
        </p:xfrm>
        <a:graphic>
          <a:graphicData uri="http://schemas.openxmlformats.org/presentationml/2006/ole">
            <p:oleObj spid="_x0000_s65540" name="Equation" r:id="rId5" imgW="29588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3200" smtClean="0"/>
              <a:t>The vortex panel numerical method</a:t>
            </a:r>
          </a:p>
        </p:txBody>
      </p:sp>
      <p:sp>
        <p:nvSpPr>
          <p:cNvPr id="665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8151812" cy="4919662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Why to use this method </a:t>
            </a:r>
          </a:p>
          <a:p>
            <a:pPr lvl="1" eaLnBrk="1" hangingPunct="1"/>
            <a:r>
              <a:rPr lang="en-US" altLang="zh-TW" smtClean="0"/>
              <a:t>For airfoil thickness larger than </a:t>
            </a:r>
            <a:r>
              <a:rPr lang="en-US" altLang="zh-TW" smtClean="0">
                <a:solidFill>
                  <a:schemeClr val="hlink"/>
                </a:solidFill>
              </a:rPr>
              <a:t>12%</a:t>
            </a:r>
            <a:r>
              <a:rPr lang="en-US" altLang="zh-TW" smtClean="0"/>
              <a:t>, or </a:t>
            </a:r>
            <a:r>
              <a:rPr lang="en-US" altLang="zh-TW" smtClean="0">
                <a:solidFill>
                  <a:schemeClr val="hlink"/>
                </a:solidFill>
              </a:rPr>
              <a:t>high angle of attack</a:t>
            </a:r>
            <a:r>
              <a:rPr lang="en-US" altLang="zh-TW" smtClean="0"/>
              <a:t>, results from thin airfoil theory are </a:t>
            </a:r>
            <a:r>
              <a:rPr lang="en-US" altLang="zh-TW" smtClean="0">
                <a:solidFill>
                  <a:schemeClr val="hlink"/>
                </a:solidFill>
              </a:rPr>
              <a:t>not</a:t>
            </a:r>
            <a:r>
              <a:rPr lang="en-US" altLang="zh-TW" smtClean="0"/>
              <a:t> good enough to agree with the experimental data.</a:t>
            </a:r>
          </a:p>
          <a:p>
            <a:pPr eaLnBrk="1" hangingPunct="1"/>
            <a:r>
              <a:rPr lang="en-US" altLang="zh-TW" sz="2800" smtClean="0"/>
              <a:t>Approach</a:t>
            </a:r>
          </a:p>
          <a:p>
            <a:pPr lvl="1" eaLnBrk="1" hangingPunct="1"/>
            <a:r>
              <a:rPr lang="en-US" altLang="zh-TW" smtClean="0"/>
              <a:t>Approximate the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 airfoil surface by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 a series of straight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 panels with strength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      which is to be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 determined.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403350" y="5410200"/>
          <a:ext cx="425450" cy="577850"/>
        </p:xfrm>
        <a:graphic>
          <a:graphicData uri="http://schemas.openxmlformats.org/presentationml/2006/ole">
            <p:oleObj spid="_x0000_s66562" name="Equation" r:id="rId3" imgW="177480" imgH="241200" progId="Equation.3">
              <p:embed/>
            </p:oleObj>
          </a:graphicData>
        </a:graphic>
      </p:graphicFrame>
      <p:pic>
        <p:nvPicPr>
          <p:cNvPr id="66565" name="Picture 1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9738" y="3213100"/>
            <a:ext cx="48593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The velocity potential induced at P due to the </a:t>
            </a:r>
            <a:r>
              <a:rPr lang="en-US" altLang="zh-TW" i="1" smtClean="0"/>
              <a:t>j </a:t>
            </a:r>
            <a:r>
              <a:rPr lang="en-US" altLang="zh-TW" smtClean="0"/>
              <a:t>th panel is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The total potential at P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Put P at the control point of </a:t>
            </a:r>
            <a:r>
              <a:rPr lang="en-US" altLang="zh-TW" i="1" smtClean="0"/>
              <a:t>i</a:t>
            </a:r>
            <a:r>
              <a:rPr lang="en-US" altLang="zh-TW" smtClean="0"/>
              <a:t> th panel</a:t>
            </a:r>
            <a:endParaRPr lang="el-GR" altLang="zh-TW" smtClean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524000" y="2074863"/>
          <a:ext cx="6172200" cy="1125537"/>
        </p:xfrm>
        <a:graphic>
          <a:graphicData uri="http://schemas.openxmlformats.org/presentationml/2006/ole">
            <p:oleObj spid="_x0000_s67586" name="Equation" r:id="rId3" imgW="2577960" imgH="469800" progId="Equation.3">
              <p:embed/>
            </p:oleObj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600200" y="3476625"/>
          <a:ext cx="5016500" cy="1095375"/>
        </p:xfrm>
        <a:graphic>
          <a:graphicData uri="http://schemas.openxmlformats.org/presentationml/2006/ole">
            <p:oleObj spid="_x0000_s67587" name="Equation" r:id="rId4" imgW="2095200" imgH="457200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600200" y="4800600"/>
          <a:ext cx="3983038" cy="1095375"/>
        </p:xfrm>
        <a:graphic>
          <a:graphicData uri="http://schemas.openxmlformats.org/presentationml/2006/ole">
            <p:oleObj spid="_x0000_s67588" name="Equation" r:id="rId5" imgW="166356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The normal component of the velocity is zero at the control points, i.e.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We then have </a:t>
            </a:r>
            <a:r>
              <a:rPr lang="en-US" altLang="zh-TW" i="1" smtClean="0"/>
              <a:t>n</a:t>
            </a:r>
            <a:r>
              <a:rPr lang="en-US" altLang="zh-TW" smtClean="0"/>
              <a:t>  linear algebraic equation with </a:t>
            </a:r>
            <a:r>
              <a:rPr lang="en-US" altLang="zh-TW" i="1" smtClean="0"/>
              <a:t>n</a:t>
            </a:r>
            <a:r>
              <a:rPr lang="en-US" altLang="zh-TW" smtClean="0"/>
              <a:t> unknowns.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endParaRPr lang="en-US" altLang="zh-TW" smtClean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524000" y="2319338"/>
          <a:ext cx="6640513" cy="2405062"/>
        </p:xfrm>
        <a:graphic>
          <a:graphicData uri="http://schemas.openxmlformats.org/presentationml/2006/ole">
            <p:oleObj spid="_x0000_s68610" name="Equation" r:id="rId3" imgW="2844720" imgH="1028520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30788" cy="41148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Kutta condition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To impose the Kutta condition, we choose to ignore one of the control points.</a:t>
            </a:r>
          </a:p>
          <a:p>
            <a:pPr lvl="1" eaLnBrk="1" hangingPunct="1"/>
            <a:r>
              <a:rPr lang="en-US" altLang="zh-TW" smtClean="0"/>
              <a:t>The need to ignore one of the control points introduces some arbitrariness in the numerical solution.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524000" y="2184400"/>
          <a:ext cx="2971800" cy="482600"/>
        </p:xfrm>
        <a:graphic>
          <a:graphicData uri="http://schemas.openxmlformats.org/presentationml/2006/ole">
            <p:oleObj spid="_x0000_s69634" name="Equation" r:id="rId3" imgW="1409400" imgH="228600" progId="Equation.3">
              <p:embed/>
            </p:oleObj>
          </a:graphicData>
        </a:graphic>
      </p:graphicFrame>
      <p:pic>
        <p:nvPicPr>
          <p:cNvPr id="69636" name="Picture 7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2738"/>
            <a:ext cx="331311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Chap.5</a:t>
            </a:r>
          </a:p>
        </p:txBody>
      </p:sp>
      <p:sp>
        <p:nvSpPr>
          <p:cNvPr id="117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71600" y="2514600"/>
            <a:ext cx="6705600" cy="3276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TW" sz="4000" smtClean="0"/>
              <a:t>Incompressible Flow over Finite Wings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marL="838200" indent="-838200" eaLnBrk="1" hangingPunct="1"/>
            <a:r>
              <a:rPr lang="en-US" altLang="zh-TW" sz="3200" smtClean="0"/>
              <a:t>OUTLINE</a:t>
            </a:r>
          </a:p>
        </p:txBody>
      </p:sp>
      <p:sp>
        <p:nvSpPr>
          <p:cNvPr id="118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086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Downwash and induced drag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The Biot-Savart law and Helmholtz</a:t>
            </a:r>
            <a:r>
              <a:rPr lang="en-US" altLang="zh-TW" sz="2800" smtClean="0">
                <a:latin typeface="Times New Roman" pitchFamily="18" charset="0"/>
              </a:rPr>
              <a:t>’</a:t>
            </a:r>
            <a:r>
              <a:rPr lang="en-US" altLang="zh-TW" sz="2800" smtClean="0"/>
              <a:t>s theorems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Prandtl</a:t>
            </a:r>
            <a:r>
              <a:rPr lang="en-US" altLang="zh-TW" sz="2800" smtClean="0">
                <a:latin typeface="Times New Roman" pitchFamily="18" charset="0"/>
              </a:rPr>
              <a:t>’</a:t>
            </a:r>
            <a:r>
              <a:rPr lang="en-US" altLang="zh-TW" sz="2800" smtClean="0"/>
              <a:t>s classical Lifting-line theory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Elliptical lift distribution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smtClean="0"/>
              <a:t>General lift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Downwash and induced drag</a:t>
            </a:r>
          </a:p>
        </p:txBody>
      </p:sp>
      <p:sp>
        <p:nvSpPr>
          <p:cNvPr id="119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4343400" cy="47244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Aerodynamic difference between finite wing and airfoil</a:t>
            </a:r>
          </a:p>
          <a:p>
            <a:pPr lvl="1" eaLnBrk="1" hangingPunct="1"/>
            <a:r>
              <a:rPr lang="en-US" altLang="zh-TW" smtClean="0"/>
              <a:t>For finite wing, the flow near wing tips tends to </a:t>
            </a:r>
            <a:r>
              <a:rPr lang="en-US" altLang="zh-TW" smtClean="0">
                <a:solidFill>
                  <a:schemeClr val="hlink"/>
                </a:solidFill>
              </a:rPr>
              <a:t>curl around the tip</a:t>
            </a:r>
            <a:r>
              <a:rPr lang="en-US" altLang="zh-TW" smtClean="0"/>
              <a:t>, being forced from the high- pressure just underneath the tips to the low- pressure region on top.</a:t>
            </a:r>
          </a:p>
        </p:txBody>
      </p:sp>
      <p:pic>
        <p:nvPicPr>
          <p:cNvPr id="119812" name="Picture 7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43088"/>
            <a:ext cx="387508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Due to the </a:t>
            </a:r>
            <a:r>
              <a:rPr lang="en-US" altLang="zh-TW" smtClean="0">
                <a:solidFill>
                  <a:schemeClr val="hlink"/>
                </a:solidFill>
              </a:rPr>
              <a:t>spanwsie component</a:t>
            </a:r>
            <a:r>
              <a:rPr lang="en-US" altLang="zh-TW" smtClean="0"/>
              <a:t> of flow from tip toward to root, the streamlines over the top surface are bent toward root. In contrast, the streamlines over bottom surface toward tip.</a:t>
            </a:r>
          </a:p>
          <a:p>
            <a:pPr lvl="1" eaLnBrk="1" hangingPunct="1"/>
            <a:r>
              <a:rPr lang="en-US" altLang="zh-TW" smtClean="0"/>
              <a:t>A trailing </a:t>
            </a:r>
            <a:r>
              <a:rPr lang="en-US" altLang="zh-TW" i="1" smtClean="0">
                <a:solidFill>
                  <a:schemeClr val="hlink"/>
                </a:solidFill>
              </a:rPr>
              <a:t>vortex</a:t>
            </a:r>
            <a:r>
              <a:rPr lang="en-US" altLang="zh-TW" smtClean="0"/>
              <a:t> is created at each win tip.</a:t>
            </a:r>
          </a:p>
        </p:txBody>
      </p:sp>
      <p:pic>
        <p:nvPicPr>
          <p:cNvPr id="120835" name="Picture 6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716338"/>
            <a:ext cx="65532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4572000" cy="46482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Effect of downwash</a:t>
            </a:r>
          </a:p>
          <a:p>
            <a:pPr lvl="1" eaLnBrk="1" hangingPunct="1"/>
            <a:r>
              <a:rPr lang="en-US" altLang="zh-TW" smtClean="0"/>
              <a:t>Wing-tip vortices downstream of the wing induce a small component of air velocity, called </a:t>
            </a:r>
            <a:r>
              <a:rPr lang="en-US" altLang="zh-TW" i="1" smtClean="0">
                <a:solidFill>
                  <a:schemeClr val="hlink"/>
                </a:solidFill>
              </a:rPr>
              <a:t>downwash</a:t>
            </a:r>
            <a:r>
              <a:rPr lang="en-US" altLang="zh-TW" smtClean="0"/>
              <a:t> which is denoted by the symbol </a:t>
            </a:r>
            <a:r>
              <a:rPr lang="en-US" altLang="zh-TW" i="1" smtClean="0">
                <a:solidFill>
                  <a:schemeClr val="hlink"/>
                </a:solidFill>
              </a:rPr>
              <a:t>w</a:t>
            </a:r>
            <a:r>
              <a:rPr lang="en-US" altLang="zh-TW" smtClean="0"/>
              <a:t>.</a:t>
            </a:r>
          </a:p>
          <a:p>
            <a:pPr lvl="1" eaLnBrk="1" hangingPunct="1"/>
            <a:r>
              <a:rPr lang="en-US" altLang="zh-TW" smtClean="0"/>
              <a:t>Downwash causes inclining the local relative wind in the </a:t>
            </a:r>
            <a:r>
              <a:rPr lang="en-US" altLang="zh-TW" smtClean="0">
                <a:solidFill>
                  <a:schemeClr val="hlink"/>
                </a:solidFill>
              </a:rPr>
              <a:t>downward</a:t>
            </a:r>
            <a:r>
              <a:rPr lang="en-US" altLang="zh-TW" smtClean="0"/>
              <a:t> direction. </a:t>
            </a:r>
          </a:p>
        </p:txBody>
      </p:sp>
      <p:pic>
        <p:nvPicPr>
          <p:cNvPr id="121859" name="Picture 6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133600"/>
            <a:ext cx="40322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7550150" cy="41148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Streamline </a:t>
            </a:r>
            <a:r>
              <a:rPr lang="en-US" altLang="zh-TW" i="1" smtClean="0"/>
              <a:t>ABC</a:t>
            </a:r>
            <a:r>
              <a:rPr lang="en-US" altLang="zh-TW" smtClean="0"/>
              <a:t> separates the fluid coming from the free stream and the fluid emanating from the source.</a:t>
            </a:r>
          </a:p>
          <a:p>
            <a:pPr lvl="1" eaLnBrk="1" hangingPunct="1"/>
            <a:r>
              <a:rPr lang="en-US" altLang="zh-TW" smtClean="0"/>
              <a:t>The entire region inside </a:t>
            </a:r>
            <a:r>
              <a:rPr lang="en-US" altLang="zh-TW" i="1" smtClean="0"/>
              <a:t>ABC</a:t>
            </a:r>
            <a:r>
              <a:rPr lang="en-US" altLang="zh-TW" smtClean="0"/>
              <a:t> could be replaced with a solid body of the same shape.</a:t>
            </a:r>
            <a:endParaRPr lang="en-US" altLang="zh-TW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Effective angle of attack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The tilting backward of the lift vector induce a drag, called </a:t>
            </a:r>
            <a:r>
              <a:rPr lang="en-US" altLang="zh-TW" i="1" smtClean="0">
                <a:solidFill>
                  <a:schemeClr val="hlink"/>
                </a:solidFill>
              </a:rPr>
              <a:t>induced drag</a:t>
            </a:r>
            <a:r>
              <a:rPr lang="en-US" altLang="zh-TW" smtClean="0"/>
              <a:t>  </a:t>
            </a:r>
            <a:r>
              <a:rPr lang="en-US" altLang="zh-TW" i="1" smtClean="0">
                <a:solidFill>
                  <a:schemeClr val="hlink"/>
                </a:solidFill>
              </a:rPr>
              <a:t>D</a:t>
            </a:r>
            <a:r>
              <a:rPr lang="en-US" altLang="zh-TW" sz="1600" i="1" smtClean="0">
                <a:solidFill>
                  <a:schemeClr val="hlink"/>
                </a:solidFill>
                <a:latin typeface="Times New Roman" pitchFamily="18" charset="0"/>
              </a:rPr>
              <a:t>i</a:t>
            </a:r>
            <a:r>
              <a:rPr lang="en-US" altLang="zh-TW" i="1" smtClean="0"/>
              <a:t> </a:t>
            </a:r>
            <a:r>
              <a:rPr lang="en-US" altLang="zh-TW" smtClean="0"/>
              <a:t>which</a:t>
            </a:r>
            <a:r>
              <a:rPr lang="en-US" altLang="zh-TW" i="1" smtClean="0"/>
              <a:t> </a:t>
            </a:r>
            <a:r>
              <a:rPr lang="en-US" altLang="zh-TW" smtClean="0"/>
              <a:t>is a type of </a:t>
            </a:r>
            <a:r>
              <a:rPr lang="en-US" altLang="zh-TW" smtClean="0">
                <a:solidFill>
                  <a:schemeClr val="hlink"/>
                </a:solidFill>
              </a:rPr>
              <a:t>pressure drag</a:t>
            </a:r>
            <a:r>
              <a:rPr lang="en-US" altLang="zh-TW" smtClean="0"/>
              <a:t>.</a:t>
            </a:r>
          </a:p>
          <a:p>
            <a:pPr lvl="1" eaLnBrk="1" hangingPunct="1"/>
            <a:r>
              <a:rPr lang="en-US" altLang="zh-TW" smtClean="0"/>
              <a:t>Total drag = Profile drag + Induce drag, therefore</a:t>
            </a: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676400" y="1982788"/>
          <a:ext cx="1828800" cy="531812"/>
        </p:xfrm>
        <a:graphic>
          <a:graphicData uri="http://schemas.openxmlformats.org/presentationml/2006/ole">
            <p:oleObj spid="_x0000_s70658" name="Equation" r:id="rId3" imgW="787320" imgH="228600" progId="Equation.3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1676400" y="4038600"/>
          <a:ext cx="4732338" cy="990600"/>
        </p:xfrm>
        <a:graphic>
          <a:graphicData uri="http://schemas.openxmlformats.org/presentationml/2006/ole">
            <p:oleObj spid="_x0000_s70659" name="Equation" r:id="rId4" imgW="20700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3200" smtClean="0"/>
              <a:t>The Biot-Savart law and Helmholtz</a:t>
            </a:r>
            <a:r>
              <a:rPr lang="en-US" altLang="zh-TW" sz="3200" smtClean="0">
                <a:latin typeface="Times New Roman" pitchFamily="18" charset="0"/>
              </a:rPr>
              <a:t>’</a:t>
            </a:r>
            <a:r>
              <a:rPr lang="en-US" altLang="zh-TW" sz="3200" smtClean="0"/>
              <a:t>s theorems</a:t>
            </a:r>
          </a:p>
        </p:txBody>
      </p:sp>
      <p:sp>
        <p:nvSpPr>
          <p:cNvPr id="7168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The</a:t>
            </a:r>
            <a:r>
              <a:rPr lang="en-US" altLang="zh-TW" sz="2800" b="1" i="1" smtClean="0"/>
              <a:t> </a:t>
            </a:r>
            <a:r>
              <a:rPr lang="en-US" altLang="zh-TW" sz="2800" smtClean="0"/>
              <a:t>Biot-Savart law</a:t>
            </a:r>
          </a:p>
          <a:p>
            <a:pPr lvl="1" eaLnBrk="1" hangingPunct="1"/>
            <a:r>
              <a:rPr lang="en-US" altLang="zh-TW" smtClean="0"/>
              <a:t>The velocity at point P, </a:t>
            </a:r>
            <a:r>
              <a:rPr lang="en-US" altLang="zh-TW" b="1" smtClean="0"/>
              <a:t>dV</a:t>
            </a:r>
            <a:r>
              <a:rPr lang="en-US" altLang="zh-TW" smtClean="0"/>
              <a:t>, induced by a small directed segment </a:t>
            </a:r>
            <a:r>
              <a:rPr lang="en-US" altLang="zh-TW" b="1" smtClean="0"/>
              <a:t>dl</a:t>
            </a:r>
            <a:r>
              <a:rPr lang="en-US" altLang="zh-TW" smtClean="0"/>
              <a:t> of a curved filament with strength </a:t>
            </a:r>
            <a:r>
              <a:rPr lang="en-US" altLang="zh-TW" smtClean="0">
                <a:sym typeface="Symbol" pitchFamily="18" charset="2"/>
              </a:rPr>
              <a:t></a:t>
            </a:r>
            <a:r>
              <a:rPr lang="en-US" altLang="zh-TW" smtClean="0"/>
              <a:t> is 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The velocity at P by a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 straight vortex filament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 of infinite length is </a:t>
            </a: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600200" y="3200400"/>
          <a:ext cx="1917700" cy="958850"/>
        </p:xfrm>
        <a:graphic>
          <a:graphicData uri="http://schemas.openxmlformats.org/presentationml/2006/ole">
            <p:oleObj spid="_x0000_s71682" name="Equation" r:id="rId3" imgW="939600" imgH="469800" progId="Equation.3">
              <p:embed/>
            </p:oleObj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524000" y="5365750"/>
          <a:ext cx="2151063" cy="958850"/>
        </p:xfrm>
        <a:graphic>
          <a:graphicData uri="http://schemas.openxmlformats.org/presentationml/2006/ole">
            <p:oleObj spid="_x0000_s71683" name="Equation" r:id="rId4" imgW="1054080" imgH="469800" progId="Equation.3">
              <p:embed/>
            </p:oleObj>
          </a:graphicData>
        </a:graphic>
      </p:graphicFrame>
      <p:pic>
        <p:nvPicPr>
          <p:cNvPr id="71686" name="Picture 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141663"/>
            <a:ext cx="43561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4800600" cy="41148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The magnitude of </a:t>
            </a:r>
            <a:r>
              <a:rPr lang="en-US" altLang="zh-TW" b="1" smtClean="0"/>
              <a:t>V</a:t>
            </a:r>
          </a:p>
          <a:p>
            <a:pPr lvl="1" eaLnBrk="1" hangingPunct="1"/>
            <a:endParaRPr lang="en-US" altLang="zh-TW" b="1" smtClean="0"/>
          </a:p>
          <a:p>
            <a:pPr lvl="1" eaLnBrk="1" hangingPunct="1"/>
            <a:endParaRPr lang="en-US" altLang="zh-TW" b="1" smtClean="0"/>
          </a:p>
          <a:p>
            <a:pPr lvl="1" eaLnBrk="1" hangingPunct="1"/>
            <a:endParaRPr lang="en-US" altLang="zh-TW" b="1" smtClean="0"/>
          </a:p>
          <a:p>
            <a:pPr lvl="1" eaLnBrk="1" hangingPunct="1"/>
            <a:endParaRPr lang="en-US" altLang="zh-TW" b="1" smtClean="0"/>
          </a:p>
          <a:p>
            <a:pPr lvl="1" eaLnBrk="1" hangingPunct="1"/>
            <a:r>
              <a:rPr lang="en-US" altLang="zh-TW" smtClean="0"/>
              <a:t>The</a:t>
            </a:r>
            <a:r>
              <a:rPr lang="en-US" altLang="zh-TW" b="1" smtClean="0"/>
              <a:t> </a:t>
            </a:r>
            <a:r>
              <a:rPr lang="en-US" altLang="zh-TW" smtClean="0"/>
              <a:t>velocity at P by a semi-infinite vortex filament  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512888" y="2074863"/>
          <a:ext cx="3135312" cy="1658937"/>
        </p:xfrm>
        <a:graphic>
          <a:graphicData uri="http://schemas.openxmlformats.org/presentationml/2006/ole">
            <p:oleObj spid="_x0000_s72706" name="Equation" r:id="rId3" imgW="1536480" imgH="812520" progId="Equation.3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600200" y="4572000"/>
          <a:ext cx="1165225" cy="803275"/>
        </p:xfrm>
        <a:graphic>
          <a:graphicData uri="http://schemas.openxmlformats.org/presentationml/2006/ole">
            <p:oleObj spid="_x0000_s72707" name="Equation" r:id="rId4" imgW="571320" imgH="393480" progId="Equation.3">
              <p:embed/>
            </p:oleObj>
          </a:graphicData>
        </a:graphic>
      </p:graphicFrame>
      <p:pic>
        <p:nvPicPr>
          <p:cNvPr id="72709" name="Picture 10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349500"/>
            <a:ext cx="352901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Holmholtz</a:t>
            </a:r>
            <a:r>
              <a:rPr lang="en-US" altLang="zh-TW" sz="2800" smtClean="0">
                <a:latin typeface="Times New Roman" pitchFamily="18" charset="0"/>
              </a:rPr>
              <a:t>’</a:t>
            </a:r>
            <a:r>
              <a:rPr lang="en-US" altLang="zh-TW" sz="2800" smtClean="0"/>
              <a:t>s vortex theorem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The strength of a vortex filament is </a:t>
            </a:r>
            <a:r>
              <a:rPr lang="en-US" altLang="zh-TW" smtClean="0">
                <a:solidFill>
                  <a:schemeClr val="hlink"/>
                </a:solidFill>
              </a:rPr>
              <a:t>constant</a:t>
            </a:r>
            <a:r>
              <a:rPr lang="en-US" altLang="zh-TW" smtClean="0"/>
              <a:t> along its length.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A vortex filament cannot end in a fluid; it must extend to the boundaries of the fluid (which can be </a:t>
            </a:r>
            <a:r>
              <a:rPr lang="en-US" altLang="zh-TW" smtClean="0">
                <a:sym typeface="Symbol" pitchFamily="18" charset="2"/>
              </a:rPr>
              <a:t>) or form a closed path.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sym typeface="Symbol" pitchFamily="18" charset="2"/>
              </a:rPr>
              <a:t>Lift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sym typeface="Symbol" pitchFamily="18" charset="2"/>
              </a:rPr>
              <a:t>Different airfoil sections may have </a:t>
            </a:r>
            <a:r>
              <a:rPr lang="en-US" altLang="zh-TW" smtClean="0">
                <a:solidFill>
                  <a:schemeClr val="hlink"/>
                </a:solidFill>
                <a:sym typeface="Symbol" pitchFamily="18" charset="2"/>
              </a:rPr>
              <a:t>geometric and aerodynamic twist</a:t>
            </a:r>
            <a:r>
              <a:rPr lang="en-US" altLang="zh-TW" smtClean="0">
                <a:sym typeface="Symbol" pitchFamily="18" charset="2"/>
              </a:rPr>
              <a:t>, that results in a lift distribution along the span.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3200" smtClean="0"/>
              <a:t>Prandtl</a:t>
            </a:r>
            <a:r>
              <a:rPr lang="en-US" altLang="zh-TW" sz="3200" smtClean="0">
                <a:latin typeface="Times New Roman" pitchFamily="18" charset="0"/>
              </a:rPr>
              <a:t>’</a:t>
            </a:r>
            <a:r>
              <a:rPr lang="en-US" altLang="zh-TW" sz="3200" smtClean="0"/>
              <a:t>s classical Lifting-line theory</a:t>
            </a:r>
          </a:p>
        </p:txBody>
      </p:sp>
      <p:sp>
        <p:nvSpPr>
          <p:cNvPr id="123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3733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Horseshoe vortex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Horseshoe vortex consists of a </a:t>
            </a:r>
            <a:r>
              <a:rPr lang="en-US" altLang="zh-TW" smtClean="0">
                <a:solidFill>
                  <a:schemeClr val="hlink"/>
                </a:solidFill>
              </a:rPr>
              <a:t>bound vortex</a:t>
            </a:r>
            <a:r>
              <a:rPr lang="en-US" altLang="zh-TW" smtClean="0"/>
              <a:t> and two </a:t>
            </a:r>
            <a:r>
              <a:rPr lang="en-US" altLang="zh-TW" smtClean="0">
                <a:solidFill>
                  <a:schemeClr val="hlink"/>
                </a:solidFill>
              </a:rPr>
              <a:t>free vortex</a:t>
            </a:r>
            <a:r>
              <a:rPr lang="en-US" altLang="zh-TW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The bound vortex induces no velocity along itself, however, the two </a:t>
            </a:r>
            <a:r>
              <a:rPr lang="en-US" altLang="zh-TW" smtClean="0">
                <a:solidFill>
                  <a:schemeClr val="hlink"/>
                </a:solidFill>
              </a:rPr>
              <a:t>free vortices</a:t>
            </a:r>
            <a:r>
              <a:rPr lang="en-US" altLang="zh-TW" smtClean="0"/>
              <a:t> contribute to the </a:t>
            </a:r>
            <a:r>
              <a:rPr lang="en-US" altLang="zh-TW" smtClean="0">
                <a:solidFill>
                  <a:schemeClr val="hlink"/>
                </a:solidFill>
              </a:rPr>
              <a:t>downward</a:t>
            </a:r>
            <a:r>
              <a:rPr lang="en-US" altLang="zh-TW" smtClean="0"/>
              <a:t> velocity along the bound vortex.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mtClean="0">
              <a:sym typeface="Symbol" pitchFamily="18" charset="2"/>
            </a:endParaRPr>
          </a:p>
        </p:txBody>
      </p:sp>
      <p:pic>
        <p:nvPicPr>
          <p:cNvPr id="123908" name="Picture 6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35213"/>
            <a:ext cx="450056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Downwash</a:t>
            </a:r>
          </a:p>
          <a:p>
            <a:pPr lvl="1" eaLnBrk="1" hangingPunct="1"/>
            <a:r>
              <a:rPr lang="en-US" altLang="zh-TW" smtClean="0"/>
              <a:t>Downwash at point y along the bound vortex is 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676400" y="2438400"/>
          <a:ext cx="4583113" cy="855663"/>
        </p:xfrm>
        <a:graphic>
          <a:graphicData uri="http://schemas.openxmlformats.org/presentationml/2006/ole">
            <p:oleObj spid="_x0000_s73730" name="Equation" r:id="rId3" imgW="2247840" imgH="419040" progId="Equation.3">
              <p:embed/>
            </p:oleObj>
          </a:graphicData>
        </a:graphic>
      </p:graphicFrame>
      <p:pic>
        <p:nvPicPr>
          <p:cNvPr id="73732" name="Picture 10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243263"/>
            <a:ext cx="49688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684213" y="1700213"/>
            <a:ext cx="388778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Lifting-line theory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Instead of a single horseshoe vortex, infinite number of horseshoe vortices with a vanishing small strength d</a:t>
            </a:r>
            <a:r>
              <a:rPr lang="en-US" altLang="zh-TW" smtClean="0">
                <a:sym typeface="Symbol" pitchFamily="18" charset="2"/>
              </a:rPr>
              <a:t> are superimposed to form the bound vortices a single line which is called </a:t>
            </a:r>
            <a:r>
              <a:rPr lang="en-US" altLang="zh-TW" i="1" smtClean="0">
                <a:solidFill>
                  <a:schemeClr val="hlink"/>
                </a:solidFill>
                <a:sym typeface="Symbol" pitchFamily="18" charset="2"/>
              </a:rPr>
              <a:t>lifting line</a:t>
            </a:r>
            <a:r>
              <a:rPr lang="en-US" altLang="zh-TW" smtClean="0">
                <a:sym typeface="Symbol" pitchFamily="18" charset="2"/>
              </a:rPr>
              <a:t>.</a:t>
            </a:r>
            <a:endParaRPr lang="en-US" altLang="zh-TW" smtClean="0"/>
          </a:p>
        </p:txBody>
      </p:sp>
      <p:pic>
        <p:nvPicPr>
          <p:cNvPr id="124931" name="Picture 9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00263"/>
            <a:ext cx="43211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8075612" cy="4687887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The trailing vortices become a </a:t>
            </a:r>
            <a:r>
              <a:rPr lang="en-US" altLang="zh-TW" i="1" smtClean="0">
                <a:solidFill>
                  <a:schemeClr val="hlink"/>
                </a:solidFill>
              </a:rPr>
              <a:t>continuous vortex sheet</a:t>
            </a:r>
            <a:r>
              <a:rPr lang="en-US" altLang="zh-TW" smtClean="0"/>
              <a:t> trailing downstream of the lifting line.</a:t>
            </a:r>
          </a:p>
          <a:p>
            <a:pPr lvl="1" eaLnBrk="1" hangingPunct="1"/>
            <a:r>
              <a:rPr lang="en-US" altLang="zh-TW" smtClean="0"/>
              <a:t>The velocity </a:t>
            </a:r>
            <a:r>
              <a:rPr lang="en-US" altLang="zh-TW" i="1" smtClean="0"/>
              <a:t>w </a:t>
            </a:r>
            <a:r>
              <a:rPr lang="en-US" altLang="zh-TW" smtClean="0"/>
              <a:t>induced at y</a:t>
            </a:r>
            <a:r>
              <a:rPr lang="en-US" altLang="zh-TW" sz="1400" smtClean="0"/>
              <a:t>0</a:t>
            </a:r>
            <a:r>
              <a:rPr lang="en-US" altLang="zh-TW" smtClean="0"/>
              <a:t> by the entire trailing vortex sheet is 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The induce angle of attack is  </a:t>
            </a:r>
            <a:endParaRPr lang="en-US" altLang="zh-TW" sz="1400" smtClean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447800" y="3048000"/>
          <a:ext cx="4114800" cy="958850"/>
        </p:xfrm>
        <a:graphic>
          <a:graphicData uri="http://schemas.openxmlformats.org/presentationml/2006/ole">
            <p:oleObj spid="_x0000_s74754" name="Equation" r:id="rId3" imgW="1854000" imgH="431640" progId="Equation.3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371600" y="4495800"/>
          <a:ext cx="5803900" cy="1873250"/>
        </p:xfrm>
        <a:graphic>
          <a:graphicData uri="http://schemas.openxmlformats.org/presentationml/2006/ole">
            <p:oleObj spid="_x0000_s74755" name="Equation" r:id="rId4" imgW="283176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7848600" cy="5040312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The lift coefficient at y=y</a:t>
            </a:r>
            <a:r>
              <a:rPr lang="en-US" altLang="zh-TW" sz="1400" smtClean="0"/>
              <a:t>0</a:t>
            </a:r>
            <a:r>
              <a:rPr lang="en-US" altLang="zh-TW" smtClean="0"/>
              <a:t> is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From the Kutta-Joukowski theorem, lift for the local airfoil section located at y</a:t>
            </a:r>
            <a:r>
              <a:rPr lang="en-US" altLang="zh-TW" sz="1400" smtClean="0"/>
              <a:t>0</a:t>
            </a:r>
            <a:r>
              <a:rPr lang="en-US" altLang="zh-TW" smtClean="0"/>
              <a:t> is</a:t>
            </a:r>
            <a:r>
              <a:rPr lang="en-US" altLang="zh-TW" sz="1400" smtClean="0"/>
              <a:t> </a:t>
            </a:r>
          </a:p>
          <a:p>
            <a:pPr lvl="1" eaLnBrk="1" hangingPunct="1"/>
            <a:endParaRPr lang="en-US" altLang="zh-TW" sz="1400" smtClean="0"/>
          </a:p>
          <a:p>
            <a:pPr lvl="1" eaLnBrk="1" hangingPunct="1"/>
            <a:endParaRPr lang="en-US" altLang="zh-TW" sz="1400" smtClean="0"/>
          </a:p>
          <a:p>
            <a:pPr lvl="1" eaLnBrk="1" hangingPunct="1"/>
            <a:endParaRPr lang="en-US" altLang="zh-TW" sz="1400" smtClean="0"/>
          </a:p>
          <a:p>
            <a:pPr lvl="1" eaLnBrk="1" hangingPunct="1"/>
            <a:endParaRPr lang="en-US" altLang="zh-TW" sz="1400" smtClean="0"/>
          </a:p>
          <a:p>
            <a:pPr lvl="1" eaLnBrk="1" hangingPunct="1"/>
            <a:endParaRPr lang="en-US" altLang="zh-TW" sz="1400" smtClean="0"/>
          </a:p>
          <a:p>
            <a:pPr lvl="1" eaLnBrk="1" hangingPunct="1"/>
            <a:endParaRPr lang="en-US" altLang="zh-TW" sz="1400" smtClean="0"/>
          </a:p>
          <a:p>
            <a:pPr lvl="1" eaLnBrk="1" hangingPunct="1"/>
            <a:endParaRPr lang="en-US" altLang="zh-TW" sz="1400" smtClean="0"/>
          </a:p>
          <a:p>
            <a:pPr lvl="1" eaLnBrk="1" hangingPunct="1"/>
            <a:r>
              <a:rPr lang="en-US" altLang="zh-TW" smtClean="0"/>
              <a:t>Expression of effective angle of attack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447800" y="1981200"/>
          <a:ext cx="6248400" cy="531813"/>
        </p:xfrm>
        <a:graphic>
          <a:graphicData uri="http://schemas.openxmlformats.org/presentationml/2006/ole">
            <p:oleObj spid="_x0000_s75778" name="Equation" r:id="rId3" imgW="2692080" imgH="22860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371600" y="3155950"/>
          <a:ext cx="4716463" cy="1949450"/>
        </p:xfrm>
        <a:graphic>
          <a:graphicData uri="http://schemas.openxmlformats.org/presentationml/2006/ole">
            <p:oleObj spid="_x0000_s75779" name="Equation" r:id="rId4" imgW="2031840" imgH="838080" progId="Equation.3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422400" y="5395913"/>
          <a:ext cx="3302000" cy="1004887"/>
        </p:xfrm>
        <a:graphic>
          <a:graphicData uri="http://schemas.openxmlformats.org/presentationml/2006/ole">
            <p:oleObj spid="_x0000_s75780" name="Equation" r:id="rId5" imgW="1422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7704137" cy="4391025"/>
          </a:xfrm>
        </p:spPr>
        <p:txBody>
          <a:bodyPr/>
          <a:lstStyle/>
          <a:p>
            <a:pPr lvl="1" eaLnBrk="1" hangingPunct="1"/>
            <a:r>
              <a:rPr lang="en-US" altLang="zh-TW" i="1" smtClean="0">
                <a:solidFill>
                  <a:schemeClr val="hlink"/>
                </a:solidFill>
              </a:rPr>
              <a:t>Fundamental equation of Prandtl</a:t>
            </a:r>
            <a:r>
              <a:rPr lang="en-US" altLang="zh-TW" i="1" smtClean="0">
                <a:solidFill>
                  <a:schemeClr val="hlink"/>
                </a:solidFill>
                <a:latin typeface="Times New Roman" pitchFamily="18" charset="0"/>
              </a:rPr>
              <a:t>’</a:t>
            </a:r>
            <a:r>
              <a:rPr lang="en-US" altLang="zh-TW" i="1" smtClean="0">
                <a:solidFill>
                  <a:schemeClr val="hlink"/>
                </a:solidFill>
              </a:rPr>
              <a:t>s lifting-line theory </a:t>
            </a:r>
            <a:r>
              <a:rPr lang="en-US" altLang="zh-TW" smtClean="0"/>
              <a:t>(integro-differential equation of </a:t>
            </a:r>
            <a:r>
              <a:rPr lang="en-US" altLang="zh-TW" smtClean="0">
                <a:sym typeface="Symbol" pitchFamily="18" charset="2"/>
              </a:rPr>
              <a:t>)</a:t>
            </a: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The solution </a:t>
            </a:r>
            <a:r>
              <a:rPr lang="en-US" altLang="zh-TW" smtClean="0">
                <a:sym typeface="Symbol" pitchFamily="18" charset="2"/>
              </a:rPr>
              <a:t> gives the three main aerodynamic characteristics of a finite wing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527175" y="2381250"/>
          <a:ext cx="7235825" cy="1352550"/>
        </p:xfrm>
        <a:graphic>
          <a:graphicData uri="http://schemas.openxmlformats.org/presentationml/2006/ole">
            <p:oleObj spid="_x0000_s76802" name="Equation" r:id="rId3" imgW="353052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sym typeface="Symbol" pitchFamily="18" charset="2"/>
              </a:rPr>
              <a:t>Superposition of a uniform flow and a source-sink pair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Stream function </a:t>
            </a:r>
            <a:endParaRPr lang="el-GR" altLang="zh-TW" smtClean="0">
              <a:sym typeface="Symbol" pitchFamily="18" charset="2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530350" y="2743200"/>
          <a:ext cx="3498850" cy="828675"/>
        </p:xfrm>
        <a:graphic>
          <a:graphicData uri="http://schemas.openxmlformats.org/presentationml/2006/ole">
            <p:oleObj spid="_x0000_s46082" name="Equation" r:id="rId3" imgW="1663560" imgH="393480" progId="Equation.3">
              <p:embed/>
            </p:oleObj>
          </a:graphicData>
        </a:graphic>
      </p:graphicFrame>
      <p:pic>
        <p:nvPicPr>
          <p:cNvPr id="4608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500438"/>
            <a:ext cx="54006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1188" y="1479550"/>
            <a:ext cx="7847012" cy="4464050"/>
          </a:xfrm>
        </p:spPr>
        <p:txBody>
          <a:bodyPr/>
          <a:lstStyle/>
          <a:p>
            <a:pPr marL="990600" lvl="1" indent="-533400" eaLnBrk="1" hangingPunct="1">
              <a:buSzTx/>
              <a:buFont typeface="Wingdings" pitchFamily="2" charset="2"/>
              <a:buAutoNum type="arabicPeriod"/>
            </a:pPr>
            <a:r>
              <a:rPr lang="en-US" altLang="zh-TW" smtClean="0"/>
              <a:t>The lift distribution</a:t>
            </a:r>
          </a:p>
          <a:p>
            <a:pPr marL="990600" lvl="1" indent="-533400" eaLnBrk="1" hangingPunct="1">
              <a:buSzTx/>
              <a:buFont typeface="Wingdings" pitchFamily="2" charset="2"/>
              <a:buAutoNum type="arabicPeriod"/>
            </a:pPr>
            <a:endParaRPr lang="en-US" altLang="zh-TW" smtClean="0"/>
          </a:p>
          <a:p>
            <a:pPr marL="990600" lvl="1" indent="-533400" eaLnBrk="1" hangingPunct="1">
              <a:buSzTx/>
              <a:buFont typeface="Wingdings" pitchFamily="2" charset="2"/>
              <a:buAutoNum type="arabicPeriod"/>
            </a:pPr>
            <a:r>
              <a:rPr lang="en-US" altLang="zh-TW" smtClean="0"/>
              <a:t>The lift coefficient</a:t>
            </a:r>
          </a:p>
          <a:p>
            <a:pPr marL="990600" lvl="1" indent="-533400" eaLnBrk="1" hangingPunct="1">
              <a:buSzTx/>
              <a:buFont typeface="Wingdings" pitchFamily="2" charset="2"/>
              <a:buAutoNum type="arabicPeriod"/>
            </a:pPr>
            <a:endParaRPr lang="en-US" altLang="zh-TW" smtClean="0"/>
          </a:p>
          <a:p>
            <a:pPr marL="990600" lvl="1" indent="-533400" eaLnBrk="1" hangingPunct="1">
              <a:buSzTx/>
              <a:buFont typeface="Wingdings" pitchFamily="2" charset="2"/>
              <a:buAutoNum type="arabicPeriod"/>
            </a:pPr>
            <a:endParaRPr lang="en-US" altLang="zh-TW" smtClean="0"/>
          </a:p>
          <a:p>
            <a:pPr marL="990600" lvl="1" indent="-533400" eaLnBrk="1" hangingPunct="1">
              <a:buSzTx/>
              <a:buFont typeface="Wingdings" pitchFamily="2" charset="2"/>
              <a:buAutoNum type="arabicPeriod"/>
            </a:pPr>
            <a:endParaRPr lang="en-US" altLang="zh-TW" smtClean="0"/>
          </a:p>
          <a:p>
            <a:pPr marL="990600" lvl="1" indent="-533400" eaLnBrk="1" hangingPunct="1">
              <a:buSzTx/>
              <a:buFont typeface="Wingdings" pitchFamily="2" charset="2"/>
              <a:buAutoNum type="arabicPeriod"/>
            </a:pPr>
            <a:endParaRPr lang="en-US" altLang="zh-TW" smtClean="0"/>
          </a:p>
          <a:p>
            <a:pPr marL="990600" lvl="1" indent="-533400" eaLnBrk="1" hangingPunct="1">
              <a:buSzTx/>
              <a:buFont typeface="Wingdings" pitchFamily="2" charset="2"/>
              <a:buAutoNum type="arabicPeriod"/>
            </a:pPr>
            <a:r>
              <a:rPr lang="en-US" altLang="zh-TW" smtClean="0"/>
              <a:t>The induced drag coefficient</a:t>
            </a: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1652588" y="1905000"/>
          <a:ext cx="2919412" cy="531813"/>
        </p:xfrm>
        <a:graphic>
          <a:graphicData uri="http://schemas.openxmlformats.org/presentationml/2006/ole">
            <p:oleObj spid="_x0000_s77826" name="Equation" r:id="rId3" imgW="1257120" imgH="228600" progId="Equation.3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1600200" y="2667000"/>
          <a:ext cx="4216400" cy="1831975"/>
        </p:xfrm>
        <a:graphic>
          <a:graphicData uri="http://schemas.openxmlformats.org/presentationml/2006/ole">
            <p:oleObj spid="_x0000_s77827" name="Equation" r:id="rId4" imgW="1815840" imgH="787320" progId="Equation.3">
              <p:embed/>
            </p:oleObj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690688" y="4953000"/>
          <a:ext cx="4186237" cy="1536700"/>
        </p:xfrm>
        <a:graphic>
          <a:graphicData uri="http://schemas.openxmlformats.org/presentationml/2006/ole">
            <p:oleObj spid="_x0000_s77828" name="Equation" r:id="rId5" imgW="180324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3200" smtClean="0"/>
              <a:t>Elliptical lift distribution</a:t>
            </a:r>
          </a:p>
        </p:txBody>
      </p:sp>
      <p:sp>
        <p:nvSpPr>
          <p:cNvPr id="788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84313"/>
            <a:ext cx="7550150" cy="4681537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Charateristic</a:t>
            </a:r>
          </a:p>
          <a:p>
            <a:pPr lvl="1" eaLnBrk="1" hangingPunct="1"/>
            <a:r>
              <a:rPr lang="en-US" altLang="zh-TW" smtClean="0"/>
              <a:t>Elliptical circulation distribution</a:t>
            </a:r>
          </a:p>
          <a:p>
            <a:pPr lvl="1" eaLnBrk="1" hangingPunct="1"/>
            <a:endParaRPr lang="en-US" altLang="zh-TW" smtClean="0"/>
          </a:p>
          <a:p>
            <a:pPr lvl="1"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  where </a:t>
            </a:r>
            <a:r>
              <a:rPr lang="en-US" altLang="zh-TW" smtClean="0">
                <a:sym typeface="Symbol" pitchFamily="18" charset="2"/>
              </a:rPr>
              <a:t></a:t>
            </a:r>
            <a:r>
              <a:rPr lang="en-US" altLang="zh-TW" sz="1400" smtClean="0">
                <a:sym typeface="Symbol" pitchFamily="18" charset="2"/>
              </a:rPr>
              <a:t>0</a:t>
            </a:r>
            <a:r>
              <a:rPr lang="en-US" altLang="zh-TW" smtClean="0">
                <a:sym typeface="Symbol" pitchFamily="18" charset="2"/>
              </a:rPr>
              <a:t> is the circulation at the origin.</a:t>
            </a:r>
          </a:p>
          <a:p>
            <a:pPr lvl="1" eaLnBrk="1" hangingPunct="1"/>
            <a:r>
              <a:rPr lang="en-US" altLang="zh-TW" smtClean="0"/>
              <a:t>Elliptical lift distribution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Zero lift at the wing tips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zh-TW" smtClean="0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752600" y="2362200"/>
          <a:ext cx="2514600" cy="898525"/>
        </p:xfrm>
        <a:graphic>
          <a:graphicData uri="http://schemas.openxmlformats.org/presentationml/2006/ole">
            <p:oleObj spid="_x0000_s78850" name="Equation" r:id="rId3" imgW="1422360" imgH="507960" progId="Equation.3">
              <p:embed/>
            </p:oleObj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1676400" y="4006850"/>
          <a:ext cx="5032375" cy="1022350"/>
        </p:xfrm>
        <a:graphic>
          <a:graphicData uri="http://schemas.openxmlformats.org/presentationml/2006/ole">
            <p:oleObj spid="_x0000_s78851" name="Equation" r:id="rId4" imgW="2501640" imgH="507960" progId="Equation.3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676400" y="5441950"/>
          <a:ext cx="2132013" cy="696913"/>
        </p:xfrm>
        <a:graphic>
          <a:graphicData uri="http://schemas.openxmlformats.org/presentationml/2006/ole">
            <p:oleObj spid="_x0000_s78852" name="Equation" r:id="rId5" imgW="1206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7981950" cy="4403725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Resulting aerodynamic properties</a:t>
            </a:r>
          </a:p>
          <a:p>
            <a:pPr lvl="1" eaLnBrk="1" hangingPunct="1"/>
            <a:r>
              <a:rPr lang="en-US" altLang="zh-TW" smtClean="0"/>
              <a:t>By using the transformation </a:t>
            </a:r>
            <a:r>
              <a:rPr lang="en-US" altLang="zh-TW" i="1" smtClean="0"/>
              <a:t>y=b/2 cos</a:t>
            </a:r>
            <a:r>
              <a:rPr lang="en-US" altLang="zh-TW" i="1" smtClean="0">
                <a:sym typeface="Symbol" pitchFamily="18" charset="2"/>
              </a:rPr>
              <a:t></a:t>
            </a:r>
            <a:r>
              <a:rPr lang="en-US" altLang="zh-TW" smtClean="0">
                <a:sym typeface="Symbol" pitchFamily="18" charset="2"/>
              </a:rPr>
              <a:t>, we obtain</a:t>
            </a: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>
                <a:sym typeface="Symbol" pitchFamily="18" charset="2"/>
              </a:rPr>
              <a:t>   which states that </a:t>
            </a:r>
            <a:r>
              <a:rPr lang="en-US" altLang="zh-TW" i="1" smtClean="0">
                <a:solidFill>
                  <a:schemeClr val="hlink"/>
                </a:solidFill>
                <a:sym typeface="Symbol" pitchFamily="18" charset="2"/>
              </a:rPr>
              <a:t>downwash is constant</a:t>
            </a:r>
            <a:r>
              <a:rPr lang="en-US" altLang="zh-TW" smtClean="0">
                <a:sym typeface="Symbol" pitchFamily="18" charset="2"/>
              </a:rPr>
              <a:t> over the span for an elliptical lift distribution.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Induced angle of attack</a:t>
            </a: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524000" y="2500313"/>
          <a:ext cx="1676400" cy="852487"/>
        </p:xfrm>
        <a:graphic>
          <a:graphicData uri="http://schemas.openxmlformats.org/presentationml/2006/ole">
            <p:oleObj spid="_x0000_s79874" name="Equation" r:id="rId3" imgW="774360" imgH="393480" progId="Equation.3">
              <p:embed/>
            </p:oleObj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524000" y="4503738"/>
          <a:ext cx="5029200" cy="906462"/>
        </p:xfrm>
        <a:graphic>
          <a:graphicData uri="http://schemas.openxmlformats.org/presentationml/2006/ole">
            <p:oleObj spid="_x0000_s79875" name="Equation" r:id="rId4" imgW="23238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22300" y="1474788"/>
            <a:ext cx="7835900" cy="41148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Induced drag coefficient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 which states that </a:t>
            </a:r>
            <a:r>
              <a:rPr lang="en-US" altLang="zh-TW" i="1" smtClean="0"/>
              <a:t>C</a:t>
            </a:r>
            <a:r>
              <a:rPr lang="en-US" altLang="zh-TW" sz="1400" i="1" smtClean="0"/>
              <a:t>D,</a:t>
            </a:r>
            <a:r>
              <a:rPr lang="en-US" altLang="zh-TW" sz="1400" i="1" smtClean="0">
                <a:latin typeface="Times New Roman" pitchFamily="18" charset="0"/>
              </a:rPr>
              <a:t>I</a:t>
            </a:r>
            <a:r>
              <a:rPr lang="en-US" altLang="zh-TW" smtClean="0"/>
              <a:t> is proportional to the square of </a:t>
            </a:r>
            <a:r>
              <a:rPr lang="en-US" altLang="zh-TW" i="1" smtClean="0"/>
              <a:t>C</a:t>
            </a:r>
            <a:r>
              <a:rPr lang="en-US" altLang="zh-TW" sz="1400" i="1" smtClean="0"/>
              <a:t>L</a:t>
            </a:r>
            <a:r>
              <a:rPr lang="en-US" altLang="zh-TW" smtClean="0"/>
              <a:t> and inversely proportional to AR.</a:t>
            </a:r>
            <a:endParaRPr lang="en-US" altLang="zh-TW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altLang="zh-TW" smtClean="0">
                <a:solidFill>
                  <a:schemeClr val="hlink"/>
                </a:solidFill>
              </a:rPr>
              <a:t>For an elliptical lift distribution</a:t>
            </a:r>
            <a:r>
              <a:rPr lang="en-US" altLang="zh-TW" smtClean="0"/>
              <a:t>, the chord must vary elliptically along the span; that is, the </a:t>
            </a:r>
            <a:r>
              <a:rPr lang="en-US" altLang="zh-TW" smtClean="0">
                <a:solidFill>
                  <a:schemeClr val="hlink"/>
                </a:solidFill>
              </a:rPr>
              <a:t>wing planform is elliptical</a:t>
            </a:r>
            <a:r>
              <a:rPr lang="en-US" altLang="zh-TW" smtClean="0"/>
              <a:t>.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447800" y="1836738"/>
          <a:ext cx="1731963" cy="906462"/>
        </p:xfrm>
        <a:graphic>
          <a:graphicData uri="http://schemas.openxmlformats.org/presentationml/2006/ole">
            <p:oleObj spid="_x0000_s80898" name="Equation" r:id="rId3" imgW="7999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General lift distribution</a:t>
            </a:r>
          </a:p>
        </p:txBody>
      </p:sp>
      <p:sp>
        <p:nvSpPr>
          <p:cNvPr id="819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sym typeface="Symbol" pitchFamily="18" charset="2"/>
              </a:rPr>
              <a:t>Characteristic 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Consider the transformation</a:t>
            </a:r>
          </a:p>
          <a:p>
            <a:pPr lvl="1" eaLnBrk="1" hangingPunct="1"/>
            <a:endParaRPr lang="en-US" altLang="zh-TW" smtClean="0">
              <a:sym typeface="Symbol" pitchFamily="18" charset="2"/>
            </a:endParaRPr>
          </a:p>
          <a:p>
            <a:pPr lvl="1" eaLnBrk="1" hangingPunct="1"/>
            <a:endParaRPr lang="en-US" altLang="zh-TW" sz="1200" smtClean="0"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>
                <a:sym typeface="Symbol" pitchFamily="18" charset="2"/>
              </a:rPr>
              <a:t>   and assume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zh-TW" smtClean="0"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zh-TW" sz="1200" smtClean="0">
              <a:sym typeface="Symbol" pitchFamily="18" charset="2"/>
            </a:endParaRP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Fundamental equation at a given location</a:t>
            </a: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524000" y="2438400"/>
          <a:ext cx="1787525" cy="850900"/>
        </p:xfrm>
        <a:graphic>
          <a:graphicData uri="http://schemas.openxmlformats.org/presentationml/2006/ole">
            <p:oleObj spid="_x0000_s81922" name="Equation" r:id="rId3" imgW="825480" imgH="393480" progId="Equation.3">
              <p:embed/>
            </p:oleObj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1600200" y="3505200"/>
          <a:ext cx="3438525" cy="933450"/>
        </p:xfrm>
        <a:graphic>
          <a:graphicData uri="http://schemas.openxmlformats.org/presentationml/2006/ole">
            <p:oleObj spid="_x0000_s81923" name="Equation" r:id="rId4" imgW="1587240" imgH="431640" progId="Equation.3">
              <p:embed/>
            </p:oleObj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377950" y="4754563"/>
          <a:ext cx="7537450" cy="960437"/>
        </p:xfrm>
        <a:graphic>
          <a:graphicData uri="http://schemas.openxmlformats.org/presentationml/2006/ole">
            <p:oleObj spid="_x0000_s81924" name="Equation" r:id="rId5" imgW="34797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7621588" cy="4687887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We may choose </a:t>
            </a:r>
            <a:r>
              <a:rPr lang="en-US" altLang="zh-TW" i="1" smtClean="0"/>
              <a:t>N </a:t>
            </a:r>
            <a:r>
              <a:rPr lang="en-US" altLang="zh-TW" smtClean="0"/>
              <a:t>different spanwise stations, then we can obtain</a:t>
            </a:r>
            <a:r>
              <a:rPr lang="en-US" altLang="zh-TW" i="1" smtClean="0"/>
              <a:t> N</a:t>
            </a:r>
            <a:r>
              <a:rPr lang="en-US" altLang="zh-TW" smtClean="0"/>
              <a:t> independent algebraic equations with </a:t>
            </a:r>
            <a:r>
              <a:rPr lang="en-US" altLang="zh-TW" i="1" smtClean="0"/>
              <a:t>N</a:t>
            </a:r>
            <a:r>
              <a:rPr lang="en-US" altLang="zh-TW" smtClean="0"/>
              <a:t> unknowns, namely, </a:t>
            </a:r>
            <a:r>
              <a:rPr lang="en-US" altLang="zh-TW" i="1" smtClean="0"/>
              <a:t>A</a:t>
            </a:r>
            <a:r>
              <a:rPr lang="en-US" altLang="zh-TW" sz="1400" i="1" smtClean="0"/>
              <a:t>1</a:t>
            </a:r>
            <a:r>
              <a:rPr lang="en-US" altLang="zh-TW" smtClean="0"/>
              <a:t>, </a:t>
            </a:r>
            <a:r>
              <a:rPr lang="en-US" altLang="zh-TW" i="1" smtClean="0"/>
              <a:t>A</a:t>
            </a:r>
            <a:r>
              <a:rPr lang="en-US" altLang="zh-TW" sz="1400" i="1" smtClean="0"/>
              <a:t>2</a:t>
            </a:r>
            <a:r>
              <a:rPr lang="en-US" altLang="zh-TW" smtClean="0"/>
              <a:t>, </a:t>
            </a:r>
            <a:r>
              <a:rPr lang="en-US" altLang="zh-TW" smtClean="0">
                <a:sym typeface="Symbol" pitchFamily="18" charset="2"/>
              </a:rPr>
              <a:t></a:t>
            </a:r>
            <a:r>
              <a:rPr lang="en-US" altLang="zh-TW" i="1" smtClean="0">
                <a:sym typeface="Symbol" pitchFamily="18" charset="2"/>
              </a:rPr>
              <a:t>A</a:t>
            </a:r>
            <a:r>
              <a:rPr lang="en-US" altLang="zh-TW" sz="1400" i="1" smtClean="0">
                <a:sym typeface="Symbol" pitchFamily="18" charset="2"/>
              </a:rPr>
              <a:t>N</a:t>
            </a:r>
            <a:r>
              <a:rPr lang="en-US" altLang="zh-TW" smtClean="0">
                <a:sym typeface="Symbol" pitchFamily="18" charset="2"/>
              </a:rPr>
              <a:t>.</a:t>
            </a:r>
          </a:p>
          <a:p>
            <a:pPr eaLnBrk="1" hangingPunct="1"/>
            <a:r>
              <a:rPr lang="en-US" altLang="zh-TW" sz="2800" smtClean="0"/>
              <a:t>Resulting aerodynamic properties</a:t>
            </a:r>
          </a:p>
          <a:p>
            <a:pPr lvl="1" eaLnBrk="1" hangingPunct="1"/>
            <a:r>
              <a:rPr lang="en-US" altLang="zh-TW" smtClean="0"/>
              <a:t>Lifting coefficient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Induced drag coefficient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374775" y="3581400"/>
          <a:ext cx="4416425" cy="969963"/>
        </p:xfrm>
        <a:graphic>
          <a:graphicData uri="http://schemas.openxmlformats.org/presentationml/2006/ole">
            <p:oleObj spid="_x0000_s82946" name="Equation" r:id="rId3" imgW="1968480" imgH="431640" progId="Equation.3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371600" y="4802188"/>
          <a:ext cx="5842000" cy="1141412"/>
        </p:xfrm>
        <a:graphic>
          <a:graphicData uri="http://schemas.openxmlformats.org/presentationml/2006/ole">
            <p:oleObj spid="_x0000_s82947" name="Equation" r:id="rId4" imgW="26031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7847012" cy="4114800"/>
          </a:xfrm>
        </p:spPr>
        <p:txBody>
          <a:bodyPr/>
          <a:lstStyle/>
          <a:p>
            <a:pPr lvl="1" eaLnBrk="1" hangingPunct="1"/>
            <a:r>
              <a:rPr lang="en-US" altLang="zh-TW" smtClean="0">
                <a:cs typeface="Times New Roman" pitchFamily="18" charset="0"/>
              </a:rPr>
              <a:t>Define </a:t>
            </a:r>
            <a:r>
              <a:rPr lang="en-US" altLang="zh-TW" smtClean="0">
                <a:solidFill>
                  <a:schemeClr val="hlink"/>
                </a:solidFill>
                <a:cs typeface="Times New Roman" pitchFamily="18" charset="0"/>
              </a:rPr>
              <a:t>span efficiency factor </a:t>
            </a:r>
            <a:r>
              <a:rPr lang="en-US" altLang="zh-TW" i="1" smtClean="0">
                <a:solidFill>
                  <a:schemeClr val="hlink"/>
                </a:solidFill>
                <a:cs typeface="Times New Roman" pitchFamily="18" charset="0"/>
              </a:rPr>
              <a:t>e</a:t>
            </a:r>
          </a:p>
          <a:p>
            <a:pPr lvl="1" eaLnBrk="1" hangingPunct="1"/>
            <a:endParaRPr lang="en-US" altLang="zh-TW" i="1" smtClean="0">
              <a:solidFill>
                <a:schemeClr val="hlink"/>
              </a:solidFill>
              <a:cs typeface="Times New Roman" pitchFamily="18" charset="0"/>
            </a:endParaRPr>
          </a:p>
          <a:p>
            <a:pPr lvl="1" eaLnBrk="1" hangingPunct="1"/>
            <a:endParaRPr lang="en-US" altLang="zh-TW" i="1" smtClean="0">
              <a:cs typeface="Times New Roman" pitchFamily="18" charset="0"/>
            </a:endParaRPr>
          </a:p>
          <a:p>
            <a:pPr lvl="1" eaLnBrk="1" hangingPunct="1"/>
            <a:endParaRPr lang="en-US" altLang="zh-TW" smtClean="0">
              <a:cs typeface="Times New Roman" pitchFamily="18" charset="0"/>
            </a:endParaRPr>
          </a:p>
          <a:p>
            <a:pPr lvl="1" eaLnBrk="1" hangingPunct="1"/>
            <a:r>
              <a:rPr lang="en-US" altLang="zh-TW" smtClean="0">
                <a:cs typeface="Times New Roman" pitchFamily="18" charset="0"/>
              </a:rPr>
              <a:t>Note that </a:t>
            </a:r>
            <a:r>
              <a:rPr lang="en-US" altLang="zh-TW" smtClean="0">
                <a:cs typeface="Times New Roman" pitchFamily="18" charset="0"/>
                <a:sym typeface="Symbol" pitchFamily="18" charset="2"/>
              </a:rPr>
              <a:t>=0 and </a:t>
            </a:r>
            <a:r>
              <a:rPr lang="en-US" altLang="zh-TW" i="1" smtClean="0">
                <a:cs typeface="Times New Roman" pitchFamily="18" charset="0"/>
                <a:sym typeface="Symbol" pitchFamily="18" charset="2"/>
              </a:rPr>
              <a:t>e</a:t>
            </a:r>
            <a:r>
              <a:rPr lang="en-US" altLang="zh-TW" smtClean="0">
                <a:cs typeface="Times New Roman" pitchFamily="18" charset="0"/>
                <a:sym typeface="Symbol" pitchFamily="18" charset="2"/>
              </a:rPr>
              <a:t>=1 for the elliptical lift distribution. Hence, the lift distribution which yields </a:t>
            </a:r>
            <a:r>
              <a:rPr lang="en-US" altLang="zh-TW" i="1" smtClean="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minimum induced drag</a:t>
            </a:r>
            <a:r>
              <a:rPr lang="en-US" altLang="zh-TW" smtClean="0">
                <a:cs typeface="Times New Roman" pitchFamily="18" charset="0"/>
                <a:sym typeface="Symbol" pitchFamily="18" charset="2"/>
              </a:rPr>
              <a:t> is the </a:t>
            </a:r>
            <a:r>
              <a:rPr lang="en-US" altLang="zh-TW" smtClean="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elliptical lift distribution</a:t>
            </a:r>
            <a:r>
              <a:rPr lang="en-US" altLang="zh-TW" smtClean="0">
                <a:cs typeface="Times New Roman" pitchFamily="18" charset="0"/>
                <a:sym typeface="Symbol" pitchFamily="18" charset="2"/>
              </a:rPr>
              <a:t>.</a:t>
            </a:r>
            <a:endParaRPr lang="el-GR" altLang="zh-TW" smtClean="0">
              <a:cs typeface="Times New Roman" pitchFamily="18" charset="0"/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447800" y="1905000"/>
          <a:ext cx="1881188" cy="1484313"/>
        </p:xfrm>
        <a:graphic>
          <a:graphicData uri="http://schemas.openxmlformats.org/presentationml/2006/ole">
            <p:oleObj spid="_x0000_s83970" name="Equation" r:id="rId3" imgW="83808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7621588" cy="4840287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Two stagnation points A and B are found by setting V=0.</a:t>
            </a:r>
          </a:p>
          <a:p>
            <a:pPr lvl="1" eaLnBrk="1" hangingPunct="1"/>
            <a:r>
              <a:rPr lang="en-US" altLang="zh-TW" smtClean="0"/>
              <a:t>The stagnation streamline is given by </a:t>
            </a:r>
            <a:r>
              <a:rPr lang="en-US" altLang="zh-TW" smtClean="0">
                <a:sym typeface="Symbol" pitchFamily="18" charset="2"/>
              </a:rPr>
              <a:t>=0, i.e.</a:t>
            </a:r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  which is the equation of an oval, called </a:t>
            </a:r>
            <a:r>
              <a:rPr lang="en-US" altLang="zh-TW" i="1" smtClean="0">
                <a:solidFill>
                  <a:schemeClr val="hlink"/>
                </a:solidFill>
              </a:rPr>
              <a:t>Rankine oval</a:t>
            </a:r>
            <a:r>
              <a:rPr lang="en-US" altLang="zh-TW" smtClean="0"/>
              <a:t>.</a:t>
            </a:r>
          </a:p>
          <a:p>
            <a:pPr lvl="1" eaLnBrk="1" hangingPunct="1"/>
            <a:r>
              <a:rPr lang="en-US" altLang="zh-TW" smtClean="0"/>
              <a:t>The region inside the oval can be replaced by a solid body with the same shape.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430338" y="2676525"/>
          <a:ext cx="3979862" cy="828675"/>
        </p:xfrm>
        <a:graphic>
          <a:graphicData uri="http://schemas.openxmlformats.org/presentationml/2006/ole">
            <p:oleObj spid="_x0000_s47106" name="Equation" r:id="rId3" imgW="18921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Nonlifting flow over a circular cylinder</a:t>
            </a:r>
          </a:p>
          <a:p>
            <a:pPr lvl="1" eaLnBrk="1" hangingPunct="1"/>
            <a:r>
              <a:rPr lang="en-US" altLang="zh-TW" smtClean="0"/>
              <a:t>Superposition of a uniform flow and a doublet</a:t>
            </a:r>
            <a:endParaRPr lang="en-US" altLang="zh-TW" smtClean="0">
              <a:sym typeface="Symbol" pitchFamily="18" charset="2"/>
            </a:endParaRP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Stream function </a:t>
            </a:r>
            <a:endParaRPr lang="el-GR" altLang="zh-TW" smtClean="0">
              <a:sym typeface="Symbol" pitchFamily="18" charset="2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524000" y="2795588"/>
          <a:ext cx="5929313" cy="1014412"/>
        </p:xfrm>
        <a:graphic>
          <a:graphicData uri="http://schemas.openxmlformats.org/presentationml/2006/ole">
            <p:oleObj spid="_x0000_s48130" name="Equation" r:id="rId3" imgW="2819160" imgH="482400" progId="Equation.3">
              <p:embed/>
            </p:oleObj>
          </a:graphicData>
        </a:graphic>
      </p:graphicFrame>
      <p:pic>
        <p:nvPicPr>
          <p:cNvPr id="48132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763963"/>
            <a:ext cx="51117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7621588" cy="4840287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Velocity field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The stagnation streamline is given by </a:t>
            </a:r>
            <a:r>
              <a:rPr lang="en-US" altLang="zh-TW" smtClean="0">
                <a:sym typeface="Symbol" pitchFamily="18" charset="2"/>
              </a:rPr>
              <a:t>=0, i.e.</a:t>
            </a:r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z="1800" smtClean="0"/>
          </a:p>
          <a:p>
            <a:pPr lvl="1" eaLnBrk="1" hangingPunct="1"/>
            <a:r>
              <a:rPr lang="en-US" altLang="zh-TW" smtClean="0"/>
              <a:t>The stagnation streamline includes the circle described by </a:t>
            </a:r>
            <a:r>
              <a:rPr lang="en-US" altLang="zh-TW" i="1" smtClean="0"/>
              <a:t>r</a:t>
            </a:r>
            <a:r>
              <a:rPr lang="en-US" altLang="zh-TW" smtClean="0"/>
              <a:t>=</a:t>
            </a:r>
            <a:r>
              <a:rPr lang="en-US" altLang="zh-TW" i="1" smtClean="0"/>
              <a:t>R</a:t>
            </a:r>
            <a:r>
              <a:rPr lang="en-US" altLang="zh-TW" smtClean="0"/>
              <a:t>, and the entire horizontal axis through points </a:t>
            </a:r>
            <a:r>
              <a:rPr lang="en-US" altLang="zh-TW" i="1" smtClean="0"/>
              <a:t>A </a:t>
            </a:r>
            <a:r>
              <a:rPr lang="en-US" altLang="zh-TW" smtClean="0"/>
              <a:t>and </a:t>
            </a:r>
            <a:r>
              <a:rPr lang="en-US" altLang="zh-TW" i="1" smtClean="0"/>
              <a:t>B</a:t>
            </a:r>
            <a:r>
              <a:rPr lang="en-US" altLang="zh-TW" smtClean="0"/>
              <a:t>.</a:t>
            </a:r>
            <a:endParaRPr lang="en-US" altLang="zh-TW" i="1" smtClean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370013" y="1846263"/>
          <a:ext cx="3506787" cy="1811337"/>
        </p:xfrm>
        <a:graphic>
          <a:graphicData uri="http://schemas.openxmlformats.org/presentationml/2006/ole">
            <p:oleObj spid="_x0000_s49154" name="Equation" r:id="rId3" imgW="1866600" imgH="965160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360488" y="4038600"/>
          <a:ext cx="3363912" cy="1014413"/>
        </p:xfrm>
        <a:graphic>
          <a:graphicData uri="http://schemas.openxmlformats.org/presentationml/2006/ole">
            <p:oleObj spid="_x0000_s49155" name="Equation" r:id="rId4" imgW="16002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7621588" cy="4840287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We can replace the flow inside the circle by a solid body. Consequently, a flow over a circular cylindrical of radius </a:t>
            </a:r>
            <a:r>
              <a:rPr lang="en-US" altLang="zh-TW" i="1" smtClean="0"/>
              <a:t>R</a:t>
            </a:r>
            <a:r>
              <a:rPr lang="en-US" altLang="zh-TW" smtClean="0"/>
              <a:t> can be synthesized by this superposition, where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The pressure distribution is symmetric about both axes. As a result, there is </a:t>
            </a:r>
            <a:r>
              <a:rPr lang="en-US" altLang="zh-TW" i="1" smtClean="0">
                <a:solidFill>
                  <a:schemeClr val="hlink"/>
                </a:solidFill>
              </a:rPr>
              <a:t>no net lift</a:t>
            </a:r>
            <a:r>
              <a:rPr lang="en-US" altLang="zh-TW" smtClean="0"/>
              <a:t>, as well as </a:t>
            </a:r>
            <a:r>
              <a:rPr lang="en-US" altLang="zh-TW" i="1" smtClean="0">
                <a:solidFill>
                  <a:schemeClr val="hlink"/>
                </a:solidFill>
              </a:rPr>
              <a:t>no net drag</a:t>
            </a:r>
            <a:r>
              <a:rPr lang="en-US" altLang="zh-TW" smtClean="0"/>
              <a:t> which makes no sense in real world.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295400" y="3008313"/>
          <a:ext cx="1530350" cy="954087"/>
        </p:xfrm>
        <a:graphic>
          <a:graphicData uri="http://schemas.openxmlformats.org/presentationml/2006/ole">
            <p:oleObj spid="_x0000_s50178" name="Equation" r:id="rId3" imgW="7743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749</TotalTime>
  <Words>1628</Words>
  <Application>Microsoft Office PowerPoint</Application>
  <PresentationFormat>On-screen Show (4:3)</PresentationFormat>
  <Paragraphs>308</Paragraphs>
  <Slides>56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Tahoma</vt:lpstr>
      <vt:lpstr>新細明體</vt:lpstr>
      <vt:lpstr>Arial</vt:lpstr>
      <vt:lpstr>Calibri</vt:lpstr>
      <vt:lpstr>微軟正黑體</vt:lpstr>
      <vt:lpstr>Constantia</vt:lpstr>
      <vt:lpstr>Wingdings 2</vt:lpstr>
      <vt:lpstr>Majalla UI</vt:lpstr>
      <vt:lpstr>Wingdings</vt:lpstr>
      <vt:lpstr>Symbol</vt:lpstr>
      <vt:lpstr>Times New Roman</vt:lpstr>
      <vt:lpstr>Flow</vt:lpstr>
      <vt:lpstr>Microsoft 方程式編輯器 3.0</vt:lpstr>
      <vt:lpstr>Slide 1</vt:lpstr>
      <vt:lpstr> Combination of elementary flows</vt:lpstr>
      <vt:lpstr>Slide 3</vt:lpstr>
      <vt:lpstr>Slide 4</vt:lpstr>
      <vt:lpstr>Slide 5</vt:lpstr>
      <vt:lpstr>Slide 6</vt:lpstr>
      <vt:lpstr>Slide 7</vt:lpstr>
      <vt:lpstr>Slide 8</vt:lpstr>
      <vt:lpstr>Slide 9</vt:lpstr>
      <vt:lpstr>Chap.4</vt:lpstr>
      <vt:lpstr>OUTLINE</vt:lpstr>
      <vt:lpstr>Airfoil nomenclature and characteristics</vt:lpstr>
      <vt:lpstr>Slide 13</vt:lpstr>
      <vt:lpstr> The vortex sheet</vt:lpstr>
      <vt:lpstr>Slide 15</vt:lpstr>
      <vt:lpstr>Slide 16</vt:lpstr>
      <vt:lpstr> The Kutta condition</vt:lpstr>
      <vt:lpstr> Kelvin’s circulation theorem</vt:lpstr>
      <vt:lpstr> Classical thin airfoil theory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The cambered airfoil</vt:lpstr>
      <vt:lpstr>Slide 28</vt:lpstr>
      <vt:lpstr>Slide 29</vt:lpstr>
      <vt:lpstr>Slide 30</vt:lpstr>
      <vt:lpstr> The vortex panel numerical method</vt:lpstr>
      <vt:lpstr>Slide 32</vt:lpstr>
      <vt:lpstr>Slide 33</vt:lpstr>
      <vt:lpstr>Slide 34</vt:lpstr>
      <vt:lpstr>Chap.5</vt:lpstr>
      <vt:lpstr>OUTLINE</vt:lpstr>
      <vt:lpstr>Downwash and induced drag</vt:lpstr>
      <vt:lpstr>Slide 38</vt:lpstr>
      <vt:lpstr>Slide 39</vt:lpstr>
      <vt:lpstr>Slide 40</vt:lpstr>
      <vt:lpstr> The Biot-Savart law and Helmholtz’s theorems</vt:lpstr>
      <vt:lpstr>Slide 42</vt:lpstr>
      <vt:lpstr>Slide 43</vt:lpstr>
      <vt:lpstr> Prandtl’s classical Lifting-line theory</vt:lpstr>
      <vt:lpstr>Slide 45</vt:lpstr>
      <vt:lpstr>Slide 46</vt:lpstr>
      <vt:lpstr>Slide 47</vt:lpstr>
      <vt:lpstr>Slide 48</vt:lpstr>
      <vt:lpstr>Slide 49</vt:lpstr>
      <vt:lpstr>Slide 50</vt:lpstr>
      <vt:lpstr> Elliptical lift distribution</vt:lpstr>
      <vt:lpstr>Slide 52</vt:lpstr>
      <vt:lpstr>Slide 53</vt:lpstr>
      <vt:lpstr>General lift distribution</vt:lpstr>
      <vt:lpstr>Slide 55</vt:lpstr>
      <vt:lpstr>Slide 56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</dc:creator>
  <cp:lastModifiedBy>lenovo</cp:lastModifiedBy>
  <cp:revision>44</cp:revision>
  <dcterms:created xsi:type="dcterms:W3CDTF">2003-11-23T06:29:38Z</dcterms:created>
  <dcterms:modified xsi:type="dcterms:W3CDTF">2019-11-05T19:35:58Z</dcterms:modified>
</cp:coreProperties>
</file>